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24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33.svg" ContentType="image/svg+xml"/>
  <Override PartName="/ppt/media/image35.svg" ContentType="image/svg+xml"/>
  <Override PartName="/ppt/media/image37.svg" ContentType="image/svg+xml"/>
  <Override PartName="/ppt/media/image40.svg" ContentType="image/svg+xml"/>
  <Override PartName="/ppt/media/image42.svg" ContentType="image/svg+xml"/>
  <Override PartName="/ppt/media/image47.svg" ContentType="image/svg+xml"/>
  <Override PartName="/ppt/media/image50.svg" ContentType="image/svg+xml"/>
  <Override PartName="/ppt/media/image52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34"/>
  </p:handout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9" r:id="rId12"/>
    <p:sldId id="265" r:id="rId13"/>
    <p:sldId id="296" r:id="rId14"/>
    <p:sldId id="266" r:id="rId15"/>
    <p:sldId id="267" r:id="rId16"/>
    <p:sldId id="268" r:id="rId17"/>
    <p:sldId id="274" r:id="rId18"/>
    <p:sldId id="275" r:id="rId19"/>
    <p:sldId id="284" r:id="rId20"/>
    <p:sldId id="276" r:id="rId21"/>
    <p:sldId id="277" r:id="rId22"/>
    <p:sldId id="278" r:id="rId23"/>
    <p:sldId id="279" r:id="rId24"/>
    <p:sldId id="282" r:id="rId25"/>
    <p:sldId id="288" r:id="rId26"/>
    <p:sldId id="283" r:id="rId27"/>
    <p:sldId id="286" r:id="rId28"/>
    <p:sldId id="291" r:id="rId29"/>
    <p:sldId id="287" r:id="rId30"/>
    <p:sldId id="293" r:id="rId31"/>
    <p:sldId id="292" r:id="rId32"/>
    <p:sldId id="273" r:id="rId33"/>
  </p:sldIdLst>
  <p:sldSz cx="18288000" cy="10287000"/>
  <p:notesSz cx="6858000" cy="9144000"/>
  <p:embeddedFontLst>
    <p:embeddedFont>
      <p:font typeface="Poppins Bold" panose="00000800000000000000"/>
      <p:bold r:id="rId39"/>
    </p:embeddedFont>
    <p:embeddedFont>
      <p:font typeface="Calibri" panose="020F0502020204030204" charset="0"/>
      <p:regular r:id="rId40"/>
      <p:bold r:id="rId41"/>
      <p:italic r:id="rId42"/>
      <p:boldItalic r:id="rId43"/>
    </p:embeddedFont>
    <p:embeddedFont>
      <p:font typeface="Aileron Bold" panose="00000800000000000000"/>
      <p:bold r:id="rId44"/>
    </p:embeddedFont>
    <p:embeddedFont>
      <p:font typeface="Segoe UI Semilight" panose="020B0402040204020203" charset="0"/>
      <p:regular r:id="rId45"/>
      <p:italic r:id="rId46"/>
    </p:embeddedFont>
    <p:embeddedFont>
      <p:font typeface="Poppins Semi-Bold" panose="00000700000000000000"/>
      <p:bold r:id="rId47"/>
    </p:embeddedFont>
    <p:embeddedFont>
      <p:font typeface="Poppins Medium" panose="00000600000000000000"/>
      <p:regular r:id="rId48"/>
      <p:italic r:id="rId49"/>
    </p:embeddedFont>
    <p:embeddedFont>
      <p:font typeface="微软雅黑" panose="020B0503020204020204" charset="-122"/>
      <p:regular r:id="rId50"/>
    </p:embeddedFont>
    <p:embeddedFont>
      <p:font typeface="Calibri" panose="020F0502020204030204"/>
      <p:regular r:id="rId51"/>
      <p:bold r:id="rId52"/>
      <p:italic r:id="rId53"/>
      <p:boldItalic r:id="rId54"/>
    </p:embeddedFont>
  </p:embeddedFontLst>
  <p:custDataLst>
    <p:tags r:id="rId5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0" userDrawn="1">
          <p15:clr>
            <a:srgbClr val="A4A3A4"/>
          </p15:clr>
        </p15:guide>
        <p15:guide id="2" pos="290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高爱梅 Aimee Gao" initials="高爱梅" lastIdx="2" clrIdx="0"/>
  <p:cmAuthor id="1" name="刘春艳" initials="刘春艳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中度样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9146" autoAdjust="0"/>
  </p:normalViewPr>
  <p:slideViewPr>
    <p:cSldViewPr showGuides="1">
      <p:cViewPr varScale="1">
        <p:scale>
          <a:sx n="50" d="100"/>
          <a:sy n="50" d="100"/>
        </p:scale>
        <p:origin x="1192" y="24"/>
      </p:cViewPr>
      <p:guideLst>
        <p:guide orient="horz" pos="2040"/>
        <p:guide pos="290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5" Type="http://schemas.openxmlformats.org/officeDocument/2006/relationships/tags" Target="tags/tag31.xml"/><Relationship Id="rId54" Type="http://schemas.openxmlformats.org/officeDocument/2006/relationships/font" Target="fonts/font16.fntdata"/><Relationship Id="rId53" Type="http://schemas.openxmlformats.org/officeDocument/2006/relationships/font" Target="fonts/font15.fntdata"/><Relationship Id="rId52" Type="http://schemas.openxmlformats.org/officeDocument/2006/relationships/font" Target="fonts/font14.fntdata"/><Relationship Id="rId51" Type="http://schemas.openxmlformats.org/officeDocument/2006/relationships/font" Target="fonts/font13.fntdata"/><Relationship Id="rId50" Type="http://schemas.openxmlformats.org/officeDocument/2006/relationships/font" Target="fonts/font12.fntdata"/><Relationship Id="rId5" Type="http://schemas.openxmlformats.org/officeDocument/2006/relationships/slide" Target="slides/slide2.xml"/><Relationship Id="rId49" Type="http://schemas.openxmlformats.org/officeDocument/2006/relationships/font" Target="fonts/font11.fntdata"/><Relationship Id="rId48" Type="http://schemas.openxmlformats.org/officeDocument/2006/relationships/font" Target="fonts/font10.fntdata"/><Relationship Id="rId47" Type="http://schemas.openxmlformats.org/officeDocument/2006/relationships/font" Target="fonts/font9.fntdata"/><Relationship Id="rId46" Type="http://schemas.openxmlformats.org/officeDocument/2006/relationships/font" Target="fonts/font8.fntdata"/><Relationship Id="rId45" Type="http://schemas.openxmlformats.org/officeDocument/2006/relationships/font" Target="fonts/font7.fntdata"/><Relationship Id="rId44" Type="http://schemas.openxmlformats.org/officeDocument/2006/relationships/font" Target="fonts/font6.fntdata"/><Relationship Id="rId43" Type="http://schemas.openxmlformats.org/officeDocument/2006/relationships/font" Target="fonts/font5.fntdata"/><Relationship Id="rId42" Type="http://schemas.openxmlformats.org/officeDocument/2006/relationships/font" Target="fonts/font4.fntdata"/><Relationship Id="rId41" Type="http://schemas.openxmlformats.org/officeDocument/2006/relationships/font" Target="fonts/font3.fntdata"/><Relationship Id="rId40" Type="http://schemas.openxmlformats.org/officeDocument/2006/relationships/font" Target="fonts/font2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1.fntdata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857251" y="1042988"/>
            <a:ext cx="2414588" cy="135820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图片占位符 3"/>
          <p:cNvSpPr>
            <a:spLocks noGrp="1"/>
          </p:cNvSpPr>
          <p:nvPr>
            <p:ph type="pic" sz="quarter" idx="11"/>
          </p:nvPr>
        </p:nvSpPr>
        <p:spPr>
          <a:xfrm>
            <a:off x="3686176" y="1042988"/>
            <a:ext cx="2414588" cy="135820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图片占位符 3"/>
          <p:cNvSpPr>
            <a:spLocks noGrp="1"/>
          </p:cNvSpPr>
          <p:nvPr>
            <p:ph type="pic" sz="quarter" idx="12"/>
          </p:nvPr>
        </p:nvSpPr>
        <p:spPr>
          <a:xfrm>
            <a:off x="6515101" y="1042988"/>
            <a:ext cx="2414588" cy="135820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图片占位符 3"/>
          <p:cNvSpPr>
            <a:spLocks noGrp="1"/>
          </p:cNvSpPr>
          <p:nvPr>
            <p:ph type="pic" sz="quarter" idx="13"/>
          </p:nvPr>
        </p:nvSpPr>
        <p:spPr>
          <a:xfrm>
            <a:off x="9344026" y="1042988"/>
            <a:ext cx="2414588" cy="135820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8" name="图片占位符 3"/>
          <p:cNvSpPr>
            <a:spLocks noGrp="1"/>
          </p:cNvSpPr>
          <p:nvPr>
            <p:ph type="pic" sz="quarter" idx="14"/>
          </p:nvPr>
        </p:nvSpPr>
        <p:spPr>
          <a:xfrm>
            <a:off x="12172951" y="1042988"/>
            <a:ext cx="2414588" cy="135820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3"/>
          <p:cNvSpPr>
            <a:spLocks noGrp="1"/>
          </p:cNvSpPr>
          <p:nvPr>
            <p:ph type="pic" sz="quarter" idx="15"/>
          </p:nvPr>
        </p:nvSpPr>
        <p:spPr>
          <a:xfrm>
            <a:off x="15001876" y="1042988"/>
            <a:ext cx="2414588" cy="135820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3"/>
          <p:cNvSpPr>
            <a:spLocks noGrp="1"/>
          </p:cNvSpPr>
          <p:nvPr>
            <p:ph type="pic" sz="quarter" idx="16"/>
          </p:nvPr>
        </p:nvSpPr>
        <p:spPr>
          <a:xfrm>
            <a:off x="857251" y="2886075"/>
            <a:ext cx="2414588" cy="135820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1" name="图片占位符 3"/>
          <p:cNvSpPr>
            <a:spLocks noGrp="1"/>
          </p:cNvSpPr>
          <p:nvPr>
            <p:ph type="pic" sz="quarter" idx="17"/>
          </p:nvPr>
        </p:nvSpPr>
        <p:spPr>
          <a:xfrm>
            <a:off x="3686176" y="2886075"/>
            <a:ext cx="2414588" cy="135820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2" name="图片占位符 3"/>
          <p:cNvSpPr>
            <a:spLocks noGrp="1"/>
          </p:cNvSpPr>
          <p:nvPr>
            <p:ph type="pic" sz="quarter" idx="18"/>
          </p:nvPr>
        </p:nvSpPr>
        <p:spPr>
          <a:xfrm>
            <a:off x="6515101" y="2886075"/>
            <a:ext cx="2414588" cy="135820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3" name="图片占位符 3"/>
          <p:cNvSpPr>
            <a:spLocks noGrp="1"/>
          </p:cNvSpPr>
          <p:nvPr>
            <p:ph type="pic" sz="quarter" idx="19"/>
          </p:nvPr>
        </p:nvSpPr>
        <p:spPr>
          <a:xfrm>
            <a:off x="9344026" y="2886075"/>
            <a:ext cx="2414588" cy="135820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4" name="图片占位符 3"/>
          <p:cNvSpPr>
            <a:spLocks noGrp="1"/>
          </p:cNvSpPr>
          <p:nvPr>
            <p:ph type="pic" sz="quarter" idx="20"/>
          </p:nvPr>
        </p:nvSpPr>
        <p:spPr>
          <a:xfrm>
            <a:off x="12172951" y="2886075"/>
            <a:ext cx="2414588" cy="135820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5" name="图片占位符 3"/>
          <p:cNvSpPr>
            <a:spLocks noGrp="1"/>
          </p:cNvSpPr>
          <p:nvPr>
            <p:ph type="pic" sz="quarter" idx="21"/>
          </p:nvPr>
        </p:nvSpPr>
        <p:spPr>
          <a:xfrm>
            <a:off x="15001876" y="2886075"/>
            <a:ext cx="2414588" cy="135820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6" name="图片占位符 3"/>
          <p:cNvSpPr>
            <a:spLocks noGrp="1"/>
          </p:cNvSpPr>
          <p:nvPr>
            <p:ph type="pic" sz="quarter" idx="22"/>
          </p:nvPr>
        </p:nvSpPr>
        <p:spPr>
          <a:xfrm>
            <a:off x="857251" y="4729163"/>
            <a:ext cx="2414588" cy="1358205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7" name="图片占位符 3"/>
          <p:cNvSpPr>
            <a:spLocks noGrp="1"/>
          </p:cNvSpPr>
          <p:nvPr>
            <p:ph type="pic" sz="quarter" idx="23"/>
          </p:nvPr>
        </p:nvSpPr>
        <p:spPr>
          <a:xfrm>
            <a:off x="3686176" y="4729163"/>
            <a:ext cx="2414588" cy="1358205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8" name="图片占位符 3"/>
          <p:cNvSpPr>
            <a:spLocks noGrp="1"/>
          </p:cNvSpPr>
          <p:nvPr>
            <p:ph type="pic" sz="quarter" idx="24"/>
          </p:nvPr>
        </p:nvSpPr>
        <p:spPr>
          <a:xfrm>
            <a:off x="6515101" y="4729163"/>
            <a:ext cx="2414588" cy="1358205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9" name="图片占位符 3"/>
          <p:cNvSpPr>
            <a:spLocks noGrp="1"/>
          </p:cNvSpPr>
          <p:nvPr>
            <p:ph type="pic" sz="quarter" idx="25"/>
          </p:nvPr>
        </p:nvSpPr>
        <p:spPr>
          <a:xfrm>
            <a:off x="9344026" y="4729163"/>
            <a:ext cx="2414588" cy="1358205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0" name="图片占位符 3"/>
          <p:cNvSpPr>
            <a:spLocks noGrp="1"/>
          </p:cNvSpPr>
          <p:nvPr>
            <p:ph type="pic" sz="quarter" idx="26"/>
          </p:nvPr>
        </p:nvSpPr>
        <p:spPr>
          <a:xfrm>
            <a:off x="12172951" y="4729163"/>
            <a:ext cx="2414588" cy="1358205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1" name="图片占位符 3"/>
          <p:cNvSpPr>
            <a:spLocks noGrp="1"/>
          </p:cNvSpPr>
          <p:nvPr>
            <p:ph type="pic" sz="quarter" idx="27"/>
          </p:nvPr>
        </p:nvSpPr>
        <p:spPr>
          <a:xfrm>
            <a:off x="15001876" y="4729163"/>
            <a:ext cx="2414588" cy="1358205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4" name="图片占位符 3"/>
          <p:cNvSpPr>
            <a:spLocks noGrp="1"/>
          </p:cNvSpPr>
          <p:nvPr>
            <p:ph type="pic" sz="quarter" idx="28"/>
          </p:nvPr>
        </p:nvSpPr>
        <p:spPr>
          <a:xfrm>
            <a:off x="857251" y="6572250"/>
            <a:ext cx="2414588" cy="1358205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5" name="图片占位符 3"/>
          <p:cNvSpPr>
            <a:spLocks noGrp="1"/>
          </p:cNvSpPr>
          <p:nvPr>
            <p:ph type="pic" sz="quarter" idx="29"/>
          </p:nvPr>
        </p:nvSpPr>
        <p:spPr>
          <a:xfrm>
            <a:off x="3686176" y="6572250"/>
            <a:ext cx="2414588" cy="1358205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6" name="图片占位符 3"/>
          <p:cNvSpPr>
            <a:spLocks noGrp="1"/>
          </p:cNvSpPr>
          <p:nvPr>
            <p:ph type="pic" sz="quarter" idx="30"/>
          </p:nvPr>
        </p:nvSpPr>
        <p:spPr>
          <a:xfrm>
            <a:off x="6515101" y="6572250"/>
            <a:ext cx="2414588" cy="1358205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7" name="图片占位符 3"/>
          <p:cNvSpPr>
            <a:spLocks noGrp="1"/>
          </p:cNvSpPr>
          <p:nvPr>
            <p:ph type="pic" sz="quarter" idx="31"/>
          </p:nvPr>
        </p:nvSpPr>
        <p:spPr>
          <a:xfrm>
            <a:off x="9344026" y="6572250"/>
            <a:ext cx="2414588" cy="1358205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8" name="图片占位符 3"/>
          <p:cNvSpPr>
            <a:spLocks noGrp="1"/>
          </p:cNvSpPr>
          <p:nvPr>
            <p:ph type="pic" sz="quarter" idx="32"/>
          </p:nvPr>
        </p:nvSpPr>
        <p:spPr>
          <a:xfrm>
            <a:off x="12172951" y="6572250"/>
            <a:ext cx="2414588" cy="1358205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9" name="图片占位符 3"/>
          <p:cNvSpPr>
            <a:spLocks noGrp="1"/>
          </p:cNvSpPr>
          <p:nvPr>
            <p:ph type="pic" sz="quarter" idx="33"/>
          </p:nvPr>
        </p:nvSpPr>
        <p:spPr>
          <a:xfrm>
            <a:off x="15001876" y="6572250"/>
            <a:ext cx="2414588" cy="1358205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37.svg"/><Relationship Id="rId7" Type="http://schemas.openxmlformats.org/officeDocument/2006/relationships/image" Target="../media/image36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2" Type="http://schemas.openxmlformats.org/officeDocument/2006/relationships/notesSlide" Target="../notesSlides/notesSlide10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38.png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1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svg"/><Relationship Id="rId8" Type="http://schemas.openxmlformats.org/officeDocument/2006/relationships/image" Target="../media/image49.png"/><Relationship Id="rId7" Type="http://schemas.openxmlformats.org/officeDocument/2006/relationships/image" Target="../media/image10.png"/><Relationship Id="rId6" Type="http://schemas.openxmlformats.org/officeDocument/2006/relationships/image" Target="../media/image48.jpeg"/><Relationship Id="rId5" Type="http://schemas.openxmlformats.org/officeDocument/2006/relationships/image" Target="../media/image47.svg"/><Relationship Id="rId4" Type="http://schemas.openxmlformats.org/officeDocument/2006/relationships/image" Target="../media/image46.png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3" Type="http://schemas.openxmlformats.org/officeDocument/2006/relationships/notesSlide" Target="../notesSlides/notesSlide11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52.svg"/><Relationship Id="rId10" Type="http://schemas.openxmlformats.org/officeDocument/2006/relationships/image" Target="../media/image51.png"/><Relationship Id="rId1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5.png"/><Relationship Id="rId3" Type="http://schemas.openxmlformats.org/officeDocument/2006/relationships/tags" Target="../tags/tag2.xml"/><Relationship Id="rId2" Type="http://schemas.openxmlformats.org/officeDocument/2006/relationships/image" Target="../media/image10.png"/><Relationship Id="rId1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svg"/><Relationship Id="rId8" Type="http://schemas.openxmlformats.org/officeDocument/2006/relationships/image" Target="../media/image59.png"/><Relationship Id="rId7" Type="http://schemas.openxmlformats.org/officeDocument/2006/relationships/image" Target="../media/image28.svg"/><Relationship Id="rId6" Type="http://schemas.openxmlformats.org/officeDocument/2006/relationships/image" Target="../media/image58.png"/><Relationship Id="rId5" Type="http://schemas.openxmlformats.org/officeDocument/2006/relationships/image" Target="../media/image26.svg"/><Relationship Id="rId4" Type="http://schemas.openxmlformats.org/officeDocument/2006/relationships/image" Target="../media/image57.png"/><Relationship Id="rId3" Type="http://schemas.openxmlformats.org/officeDocument/2006/relationships/image" Target="../media/image24.svg"/><Relationship Id="rId2" Type="http://schemas.openxmlformats.org/officeDocument/2006/relationships/image" Target="../media/image56.png"/><Relationship Id="rId12" Type="http://schemas.openxmlformats.org/officeDocument/2006/relationships/notesSlide" Target="../notesSlides/notesSlide14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60.png"/><Relationship Id="rId1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1" Type="http://schemas.openxmlformats.org/officeDocument/2006/relationships/notesSlide" Target="../notesSlides/notesSlide16.xml"/><Relationship Id="rId20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19" Type="http://schemas.openxmlformats.org/officeDocument/2006/relationships/tags" Target="../tags/tag18.xml"/><Relationship Id="rId18" Type="http://schemas.openxmlformats.org/officeDocument/2006/relationships/tags" Target="../tags/tag17.xml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image" Target="../media/image62.png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png"/><Relationship Id="rId8" Type="http://schemas.openxmlformats.org/officeDocument/2006/relationships/tags" Target="../tags/tag24.xml"/><Relationship Id="rId7" Type="http://schemas.openxmlformats.org/officeDocument/2006/relationships/image" Target="../media/image10.png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image" Target="../media/image63.png"/><Relationship Id="rId17" Type="http://schemas.openxmlformats.org/officeDocument/2006/relationships/notesSlide" Target="../notesSlides/notesSlide17.xml"/><Relationship Id="rId16" Type="http://schemas.openxmlformats.org/officeDocument/2006/relationships/slideLayout" Target="../slideLayouts/slideLayout12.xml"/><Relationship Id="rId15" Type="http://schemas.openxmlformats.org/officeDocument/2006/relationships/tags" Target="../tags/tag27.xml"/><Relationship Id="rId14" Type="http://schemas.openxmlformats.org/officeDocument/2006/relationships/tags" Target="../tags/tag26.xml"/><Relationship Id="rId13" Type="http://schemas.openxmlformats.org/officeDocument/2006/relationships/image" Target="../media/image67.png"/><Relationship Id="rId12" Type="http://schemas.openxmlformats.org/officeDocument/2006/relationships/image" Target="../media/image66.png"/><Relationship Id="rId11" Type="http://schemas.openxmlformats.org/officeDocument/2006/relationships/image" Target="../media/image65.png"/><Relationship Id="rId10" Type="http://schemas.openxmlformats.org/officeDocument/2006/relationships/tags" Target="../tags/tag25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8.xml"/><Relationship Id="rId1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9.png"/><Relationship Id="rId2" Type="http://schemas.openxmlformats.org/officeDocument/2006/relationships/image" Target="../media/image10.png"/><Relationship Id="rId1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microsoft.com/office/2007/relationships/hdphoto" Target="../media/image71.wdp"/><Relationship Id="rId1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1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9.xml"/><Relationship Id="rId1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0.xml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svg"/><Relationship Id="rId7" Type="http://schemas.openxmlformats.org/officeDocument/2006/relationships/image" Target="../media/image27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2" Type="http://schemas.openxmlformats.org/officeDocument/2006/relationships/notesSlide" Target="../notesSlides/notesSlide8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30.sv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015" y="520258"/>
            <a:ext cx="17261969" cy="9246485"/>
            <a:chOff x="0" y="0"/>
            <a:chExt cx="23015959" cy="1232864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"/>
            <a:srcRect t="19601"/>
            <a:stretch>
              <a:fillRect/>
            </a:stretch>
          </p:blipFill>
          <p:spPr>
            <a:xfrm>
              <a:off x="0" y="0"/>
              <a:ext cx="23015959" cy="12328646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513015" y="520065"/>
            <a:ext cx="17262158" cy="9246870"/>
            <a:chOff x="0" y="0"/>
            <a:chExt cx="4546412" cy="24353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46412" cy="2435390"/>
            </a:xfrm>
            <a:custGeom>
              <a:avLst/>
              <a:gdLst/>
              <a:ahLst/>
              <a:cxnLst/>
              <a:rect l="l" t="t" r="r" b="b"/>
              <a:pathLst>
                <a:path w="4546412" h="2435390">
                  <a:moveTo>
                    <a:pt x="0" y="0"/>
                  </a:moveTo>
                  <a:lnTo>
                    <a:pt x="4546412" y="0"/>
                  </a:lnTo>
                  <a:lnTo>
                    <a:pt x="4546412" y="2435390"/>
                  </a:lnTo>
                  <a:lnTo>
                    <a:pt x="0" y="2435390"/>
                  </a:lnTo>
                  <a:close/>
                </a:path>
              </a:pathLst>
            </a:custGeom>
            <a:solidFill>
              <a:srgbClr val="000000">
                <a:alpha val="4980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546412" cy="24734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312091" y="6235579"/>
            <a:ext cx="13975909" cy="4051421"/>
            <a:chOff x="0" y="0"/>
            <a:chExt cx="3680898" cy="106704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80898" cy="1067041"/>
            </a:xfrm>
            <a:custGeom>
              <a:avLst/>
              <a:gdLst/>
              <a:ahLst/>
              <a:cxnLst/>
              <a:rect l="l" t="t" r="r" b="b"/>
              <a:pathLst>
                <a:path w="3680898" h="1067041">
                  <a:moveTo>
                    <a:pt x="0" y="0"/>
                  </a:moveTo>
                  <a:lnTo>
                    <a:pt x="3680898" y="0"/>
                  </a:lnTo>
                  <a:lnTo>
                    <a:pt x="3680898" y="1067041"/>
                  </a:lnTo>
                  <a:lnTo>
                    <a:pt x="0" y="106704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80898" cy="11051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4869778" y="841955"/>
            <a:ext cx="2533732" cy="468740"/>
          </a:xfrm>
          <a:custGeom>
            <a:avLst/>
            <a:gdLst/>
            <a:ahLst/>
            <a:cxnLst/>
            <a:rect l="l" t="t" r="r" b="b"/>
            <a:pathLst>
              <a:path w="2533732" h="468740">
                <a:moveTo>
                  <a:pt x="0" y="0"/>
                </a:moveTo>
                <a:lnTo>
                  <a:pt x="2533732" y="0"/>
                </a:lnTo>
                <a:lnTo>
                  <a:pt x="2533732" y="468740"/>
                </a:lnTo>
                <a:lnTo>
                  <a:pt x="0" y="4687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905913" y="3080192"/>
            <a:ext cx="6869259" cy="5181097"/>
          </a:xfrm>
          <a:custGeom>
            <a:avLst/>
            <a:gdLst/>
            <a:ahLst/>
            <a:cxnLst/>
            <a:rect l="l" t="t" r="r" b="b"/>
            <a:pathLst>
              <a:path w="6869259" h="5181097">
                <a:moveTo>
                  <a:pt x="0" y="0"/>
                </a:moveTo>
                <a:lnTo>
                  <a:pt x="6869260" y="0"/>
                </a:lnTo>
                <a:lnTo>
                  <a:pt x="6869260" y="5181097"/>
                </a:lnTo>
                <a:lnTo>
                  <a:pt x="0" y="5181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14" r="-13922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942983" y="7372289"/>
            <a:ext cx="4675914" cy="1489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spc="21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High performance variable speed drive.</a:t>
            </a:r>
            <a:endParaRPr lang="en-US" sz="2100" spc="21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  <a:p>
            <a:pPr algn="l">
              <a:lnSpc>
                <a:spcPts val="2940"/>
              </a:lnSpc>
            </a:pPr>
            <a:r>
              <a:rPr lang="en-US" sz="2100" spc="21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Wide range of applications with wecon products</a:t>
            </a:r>
            <a:endParaRPr lang="en-US" sz="2100" spc="21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190750" y="2475313"/>
            <a:ext cx="13200496" cy="202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 spc="104" dirty="0">
                <a:solidFill>
                  <a:srgbClr val="FFFFFF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VARIABLE SPEED DRIVE PRESENTATION</a:t>
            </a:r>
            <a:endParaRPr lang="en-US" sz="7000" spc="104" dirty="0">
              <a:solidFill>
                <a:srgbClr val="FFFFFF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1887045" y="8169690"/>
            <a:ext cx="3550285" cy="720725"/>
            <a:chOff x="0" y="-47625"/>
            <a:chExt cx="4733714" cy="960967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34975"/>
              <a:ext cx="4733714" cy="4783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800"/>
                </a:lnSpc>
                <a:spcBef>
                  <a:spcPct val="0"/>
                </a:spcBef>
              </a:pPr>
              <a:r>
                <a:rPr lang="en-US" sz="2000" spc="39">
                  <a:solidFill>
                    <a:srgbClr val="545454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Calibri" panose="020F0502020204030204" charset="0"/>
                </a:rPr>
                <a:t>Wecon Technology</a:t>
              </a:r>
              <a:endParaRPr lang="en-US" sz="2000" spc="39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3218938" cy="449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spc="20">
                  <a:solidFill>
                    <a:srgbClr val="000000"/>
                  </a:solidFill>
                  <a:latin typeface="Aileron Bold" panose="00000800000000000000"/>
                  <a:ea typeface="Aileron Bold" panose="00000800000000000000"/>
                  <a:cs typeface="Aileron Bold" panose="00000800000000000000"/>
                  <a:sym typeface="Aileron Bold" panose="00000800000000000000"/>
                </a:rPr>
                <a:t>Presented by:</a:t>
              </a:r>
              <a:endParaRPr lang="en-US" sz="2000" spc="20">
                <a:solidFill>
                  <a:srgbClr val="000000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190750" y="1766709"/>
            <a:ext cx="7187461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spc="-42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WECON TECHNOLOGY CO.,LTD</a:t>
            </a:r>
            <a:endParaRPr lang="en-US" sz="2100" spc="-42">
              <a:solidFill>
                <a:srgbClr val="FFFFFF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595966"/>
            <a:ext cx="1886593" cy="349020"/>
          </a:xfrm>
          <a:custGeom>
            <a:avLst/>
            <a:gdLst/>
            <a:ahLst/>
            <a:cxnLst/>
            <a:rect l="l" t="t" r="r" b="b"/>
            <a:pathLst>
              <a:path w="1886593" h="349020">
                <a:moveTo>
                  <a:pt x="0" y="0"/>
                </a:moveTo>
                <a:lnTo>
                  <a:pt x="1886593" y="0"/>
                </a:lnTo>
                <a:lnTo>
                  <a:pt x="1886593" y="349020"/>
                </a:lnTo>
                <a:lnTo>
                  <a:pt x="0" y="34902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08235" y="2326339"/>
            <a:ext cx="3391127" cy="4559634"/>
          </a:xfrm>
          <a:custGeom>
            <a:avLst/>
            <a:gdLst/>
            <a:ahLst/>
            <a:cxnLst/>
            <a:rect l="l" t="t" r="r" b="b"/>
            <a:pathLst>
              <a:path w="3391127" h="4559634">
                <a:moveTo>
                  <a:pt x="0" y="0"/>
                </a:moveTo>
                <a:lnTo>
                  <a:pt x="3391127" y="0"/>
                </a:lnTo>
                <a:lnTo>
                  <a:pt x="3391127" y="4559634"/>
                </a:lnTo>
                <a:lnTo>
                  <a:pt x="0" y="45596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4952" t="-25368" r="-94981" b="-1405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906646" y="1139668"/>
            <a:ext cx="1123629" cy="1050125"/>
          </a:xfrm>
          <a:custGeom>
            <a:avLst/>
            <a:gdLst/>
            <a:ahLst/>
            <a:cxnLst/>
            <a:rect l="l" t="t" r="r" b="b"/>
            <a:pathLst>
              <a:path w="1123629" h="1050125">
                <a:moveTo>
                  <a:pt x="0" y="0"/>
                </a:moveTo>
                <a:lnTo>
                  <a:pt x="1123629" y="0"/>
                </a:lnTo>
                <a:lnTo>
                  <a:pt x="1123629" y="1050124"/>
                </a:lnTo>
                <a:lnTo>
                  <a:pt x="0" y="10501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7690614" y="6844136"/>
            <a:ext cx="1555693" cy="1069539"/>
          </a:xfrm>
          <a:custGeom>
            <a:avLst/>
            <a:gdLst/>
            <a:ahLst/>
            <a:cxnLst/>
            <a:rect l="l" t="t" r="r" b="b"/>
            <a:pathLst>
              <a:path w="1555693" h="1069539">
                <a:moveTo>
                  <a:pt x="0" y="0"/>
                </a:moveTo>
                <a:lnTo>
                  <a:pt x="1555693" y="0"/>
                </a:lnTo>
                <a:lnTo>
                  <a:pt x="1555693" y="1069540"/>
                </a:lnTo>
                <a:lnTo>
                  <a:pt x="0" y="10695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267211" y="1139668"/>
            <a:ext cx="1661217" cy="1575605"/>
            <a:chOff x="0" y="0"/>
            <a:chExt cx="2214956" cy="2100807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783052" cy="1783052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C9898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0"/>
                  </a:lnSpc>
                </a:p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7742134">
              <a:off x="1368949" y="1293861"/>
              <a:ext cx="732643" cy="641063"/>
              <a:chOff x="0" y="0"/>
              <a:chExt cx="812800" cy="7112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C9898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127000" y="349250"/>
                <a:ext cx="558800" cy="3111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0"/>
                  </a:lnSpc>
                </a:pP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05704" y="105704"/>
              <a:ext cx="1571643" cy="1571643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0"/>
                  </a:lnSpc>
                </a:pPr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386203" y="393307"/>
              <a:ext cx="1016188" cy="1016188"/>
            </a:xfrm>
            <a:custGeom>
              <a:avLst/>
              <a:gdLst/>
              <a:ahLst/>
              <a:cxnLst/>
              <a:rect l="l" t="t" r="r" b="b"/>
              <a:pathLst>
                <a:path w="1016188" h="1016188">
                  <a:moveTo>
                    <a:pt x="0" y="0"/>
                  </a:moveTo>
                  <a:lnTo>
                    <a:pt x="1016188" y="0"/>
                  </a:lnTo>
                  <a:lnTo>
                    <a:pt x="1016188" y="1016188"/>
                  </a:lnTo>
                  <a:lnTo>
                    <a:pt x="0" y="1016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>
            <a:off x="12260751" y="3699980"/>
            <a:ext cx="1646959" cy="2887039"/>
          </a:xfrm>
          <a:custGeom>
            <a:avLst/>
            <a:gdLst/>
            <a:ahLst/>
            <a:cxnLst/>
            <a:rect l="l" t="t" r="r" b="b"/>
            <a:pathLst>
              <a:path w="1646959" h="2887039">
                <a:moveTo>
                  <a:pt x="0" y="0"/>
                </a:moveTo>
                <a:lnTo>
                  <a:pt x="1646958" y="0"/>
                </a:lnTo>
                <a:lnTo>
                  <a:pt x="1646958" y="2887040"/>
                </a:lnTo>
                <a:lnTo>
                  <a:pt x="0" y="28870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43964" t="-26049" r="-142671" b="-11802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764813" y="2489798"/>
            <a:ext cx="2600882" cy="4354338"/>
          </a:xfrm>
          <a:custGeom>
            <a:avLst/>
            <a:gdLst/>
            <a:ahLst/>
            <a:cxnLst/>
            <a:rect l="l" t="t" r="r" b="b"/>
            <a:pathLst>
              <a:path w="2600882" h="4354338">
                <a:moveTo>
                  <a:pt x="0" y="0"/>
                </a:moveTo>
                <a:lnTo>
                  <a:pt x="2600882" y="0"/>
                </a:lnTo>
                <a:lnTo>
                  <a:pt x="2600882" y="4354338"/>
                </a:lnTo>
                <a:lnTo>
                  <a:pt x="0" y="43543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71010" t="-24996" r="-86797" b="-8579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028700" y="4203700"/>
            <a:ext cx="4748802" cy="195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 spc="104" dirty="0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ROBUST</a:t>
            </a:r>
            <a:endParaRPr lang="en-US" sz="7000" spc="104" dirty="0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  <a:p>
            <a:pPr algn="l">
              <a:lnSpc>
                <a:spcPts val="7700"/>
              </a:lnSpc>
            </a:pPr>
            <a:r>
              <a:rPr lang="en-US" sz="7000" spc="104" dirty="0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DESIGN</a:t>
            </a:r>
            <a:endParaRPr lang="en-US" sz="7000" spc="104" dirty="0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305035" y="8106221"/>
            <a:ext cx="4397526" cy="826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Poppins Medium" panose="00000600000000000000"/>
                <a:ea typeface="Poppins Medium" panose="00000600000000000000"/>
                <a:cs typeface="Poppins Medium" panose="00000600000000000000"/>
                <a:sym typeface="Poppins Medium" panose="00000600000000000000"/>
              </a:rPr>
              <a:t>The unique air duct design has better dustproof effect and better heat dissipation effect.</a:t>
            </a:r>
            <a:endParaRPr lang="en-US" sz="1600" dirty="0">
              <a:solidFill>
                <a:srgbClr val="000000"/>
              </a:solidFill>
              <a:latin typeface="Poppins Medium" panose="00000600000000000000"/>
              <a:ea typeface="Poppins Medium" panose="00000600000000000000"/>
              <a:cs typeface="Poppins Medium" panose="00000600000000000000"/>
              <a:sym typeface="Poppins Medium" panose="0000060000000000000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2861774" y="8106221"/>
            <a:ext cx="4397526" cy="549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Poppins Medium" panose="00000600000000000000"/>
                <a:ea typeface="Poppins Medium" panose="00000600000000000000"/>
                <a:cs typeface="Poppins Medium" panose="00000600000000000000"/>
                <a:sym typeface="Poppins Medium" panose="00000600000000000000"/>
              </a:rPr>
              <a:t>High reliability design.</a:t>
            </a:r>
            <a:endParaRPr lang="en-US" sz="1600" dirty="0">
              <a:solidFill>
                <a:srgbClr val="000000"/>
              </a:solidFill>
              <a:latin typeface="Poppins Medium" panose="00000600000000000000"/>
              <a:ea typeface="Poppins Medium" panose="00000600000000000000"/>
              <a:cs typeface="Poppins Medium" panose="00000600000000000000"/>
              <a:sym typeface="Poppins Medium" panose="00000600000000000000"/>
            </a:endParaRPr>
          </a:p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Poppins Medium" panose="00000600000000000000"/>
                <a:ea typeface="Poppins Medium" panose="00000600000000000000"/>
                <a:cs typeface="Poppins Medium" panose="00000600000000000000"/>
                <a:sym typeface="Poppins Medium" panose="00000600000000000000"/>
              </a:rPr>
              <a:t>Standard protection IP20</a:t>
            </a:r>
            <a:endParaRPr lang="en-US" sz="1600" dirty="0">
              <a:solidFill>
                <a:srgbClr val="000000"/>
              </a:solidFill>
              <a:latin typeface="Poppins Medium" panose="00000600000000000000"/>
              <a:ea typeface="Poppins Medium" panose="00000600000000000000"/>
              <a:cs typeface="Poppins Medium" panose="00000600000000000000"/>
              <a:sym typeface="Poppins Medium" panose="0000060000000000000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1903143" y="6935991"/>
            <a:ext cx="2362175" cy="549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0.75 - 7.5 kW</a:t>
            </a:r>
            <a:endParaRPr lang="en-US" sz="1600" dirty="0">
              <a:solidFill>
                <a:srgbClr val="0000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ABS material</a:t>
            </a:r>
            <a:endParaRPr lang="en-US" sz="1600" dirty="0">
              <a:solidFill>
                <a:srgbClr val="0000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4884167" y="6935991"/>
            <a:ext cx="2362175" cy="549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11 - 400 kW</a:t>
            </a:r>
            <a:endParaRPr lang="en-US" sz="1600" dirty="0">
              <a:solidFill>
                <a:srgbClr val="0000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Steel material</a:t>
            </a:r>
            <a:endParaRPr lang="en-US" sz="1600" dirty="0">
              <a:solidFill>
                <a:srgbClr val="0000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2355680" y="2232830"/>
            <a:ext cx="5301380" cy="5461350"/>
          </a:xfrm>
          <a:prstGeom prst="rect">
            <a:avLst/>
          </a:prstGeom>
          <a:solidFill>
            <a:srgbClr val="F3F8FF"/>
          </a:solidFill>
        </p:spPr>
      </p:sp>
      <p:sp>
        <p:nvSpPr>
          <p:cNvPr id="4" name="Freeform 4"/>
          <p:cNvSpPr/>
          <p:nvPr/>
        </p:nvSpPr>
        <p:spPr>
          <a:xfrm>
            <a:off x="1028700" y="595966"/>
            <a:ext cx="1886593" cy="349020"/>
          </a:xfrm>
          <a:custGeom>
            <a:avLst/>
            <a:gdLst/>
            <a:ahLst/>
            <a:cxnLst/>
            <a:rect l="l" t="t" r="r" b="b"/>
            <a:pathLst>
              <a:path w="1886593" h="349020">
                <a:moveTo>
                  <a:pt x="0" y="0"/>
                </a:moveTo>
                <a:lnTo>
                  <a:pt x="1886593" y="0"/>
                </a:lnTo>
                <a:lnTo>
                  <a:pt x="1886593" y="349020"/>
                </a:lnTo>
                <a:lnTo>
                  <a:pt x="0" y="34902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0">
            <a:off x="12786605" y="4172662"/>
            <a:ext cx="375694" cy="1016000"/>
            <a:chOff x="0" y="0"/>
            <a:chExt cx="98948" cy="26758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8948" cy="267588"/>
            </a:xfrm>
            <a:custGeom>
              <a:avLst/>
              <a:gdLst/>
              <a:ahLst/>
              <a:cxnLst/>
              <a:rect l="l" t="t" r="r" b="b"/>
              <a:pathLst>
                <a:path w="98948" h="267588">
                  <a:moveTo>
                    <a:pt x="0" y="0"/>
                  </a:moveTo>
                  <a:lnTo>
                    <a:pt x="98948" y="0"/>
                  </a:lnTo>
                  <a:lnTo>
                    <a:pt x="98948" y="267588"/>
                  </a:lnTo>
                  <a:lnTo>
                    <a:pt x="0" y="267588"/>
                  </a:lnTo>
                  <a:close/>
                </a:path>
              </a:pathLst>
            </a:custGeom>
            <a:solidFill>
              <a:srgbClr val="726F6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19050"/>
              <a:ext cx="98948" cy="2485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80"/>
                </a:lnSpc>
              </a:pPr>
            </a:p>
          </p:txBody>
        </p:sp>
      </p:grpSp>
      <p:sp>
        <p:nvSpPr>
          <p:cNvPr id="9" name="Freeform 9"/>
          <p:cNvSpPr/>
          <p:nvPr/>
        </p:nvSpPr>
        <p:spPr>
          <a:xfrm>
            <a:off x="12840377" y="4430054"/>
            <a:ext cx="268151" cy="501217"/>
          </a:xfrm>
          <a:custGeom>
            <a:avLst/>
            <a:gdLst/>
            <a:ahLst/>
            <a:cxnLst/>
            <a:rect l="l" t="t" r="r" b="b"/>
            <a:pathLst>
              <a:path w="268151" h="501217">
                <a:moveTo>
                  <a:pt x="0" y="0"/>
                </a:moveTo>
                <a:lnTo>
                  <a:pt x="268151" y="0"/>
                </a:lnTo>
                <a:lnTo>
                  <a:pt x="268151" y="501217"/>
                </a:lnTo>
                <a:lnTo>
                  <a:pt x="0" y="5012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>
            <a:off x="12955402" y="3497970"/>
            <a:ext cx="0" cy="674692"/>
          </a:xfrm>
          <a:prstGeom prst="line">
            <a:avLst/>
          </a:prstGeom>
          <a:ln w="38100" cap="flat">
            <a:solidFill>
              <a:srgbClr val="726F6F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1" name="AutoShape 11"/>
          <p:cNvSpPr/>
          <p:nvPr/>
        </p:nvSpPr>
        <p:spPr>
          <a:xfrm>
            <a:off x="13262141" y="4699708"/>
            <a:ext cx="674552" cy="13766"/>
          </a:xfrm>
          <a:prstGeom prst="line">
            <a:avLst/>
          </a:prstGeom>
          <a:ln w="38100" cap="flat">
            <a:solidFill>
              <a:srgbClr val="726F6F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2" name="AutoShape 12"/>
          <p:cNvSpPr/>
          <p:nvPr/>
        </p:nvSpPr>
        <p:spPr>
          <a:xfrm>
            <a:off x="15823577" y="4699708"/>
            <a:ext cx="674552" cy="13766"/>
          </a:xfrm>
          <a:prstGeom prst="line">
            <a:avLst/>
          </a:prstGeom>
          <a:ln w="38100" cap="flat">
            <a:solidFill>
              <a:srgbClr val="726F6F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3" name="Freeform 13"/>
          <p:cNvSpPr/>
          <p:nvPr/>
        </p:nvSpPr>
        <p:spPr>
          <a:xfrm>
            <a:off x="16629792" y="4331769"/>
            <a:ext cx="733896" cy="655002"/>
          </a:xfrm>
          <a:custGeom>
            <a:avLst/>
            <a:gdLst/>
            <a:ahLst/>
            <a:cxnLst/>
            <a:rect l="l" t="t" r="r" b="b"/>
            <a:pathLst>
              <a:path w="733896" h="655002">
                <a:moveTo>
                  <a:pt x="0" y="0"/>
                </a:moveTo>
                <a:lnTo>
                  <a:pt x="733896" y="0"/>
                </a:lnTo>
                <a:lnTo>
                  <a:pt x="733896" y="655003"/>
                </a:lnTo>
                <a:lnTo>
                  <a:pt x="0" y="6550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28700" y="4203700"/>
            <a:ext cx="4748802" cy="195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 spc="104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CONTROL MODE</a:t>
            </a:r>
            <a:endParaRPr lang="en-US" sz="7000" spc="104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786360" y="8075342"/>
            <a:ext cx="5249545" cy="356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85"/>
              </a:lnSpc>
            </a:pPr>
            <a:r>
              <a:rPr lang="en-US" sz="2000" b="1">
                <a:solidFill>
                  <a:srgbClr val="000000"/>
                </a:solidFill>
                <a:latin typeface="Poppins Medium Bold" panose="02000000000000000000"/>
                <a:ea typeface="Poppins Medium Bold" panose="02000000000000000000"/>
                <a:cs typeface="Poppins Medium Bold" panose="02000000000000000000"/>
                <a:sym typeface="Poppins Medium Bold" panose="02000000000000000000"/>
              </a:rPr>
              <a:t>Sensorless vector control</a:t>
            </a:r>
            <a:endParaRPr lang="en-US" sz="2000" b="1">
              <a:solidFill>
                <a:srgbClr val="000000"/>
              </a:solidFill>
              <a:latin typeface="Poppins Medium Bold" panose="02000000000000000000"/>
              <a:ea typeface="Poppins Medium Bold" panose="02000000000000000000"/>
              <a:cs typeface="Poppins Medium Bold" panose="02000000000000000000"/>
              <a:sym typeface="Poppins Medium Bold" panose="0200000000000000000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2649200" y="3054985"/>
            <a:ext cx="778510" cy="322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Poppins Medium" panose="00000600000000000000"/>
                <a:ea typeface="Poppins Medium" panose="00000600000000000000"/>
                <a:cs typeface="Poppins Medium" panose="00000600000000000000"/>
                <a:sym typeface="Poppins Medium" panose="00000600000000000000"/>
              </a:rPr>
              <a:t>Power</a:t>
            </a:r>
            <a:endParaRPr lang="en-US" sz="1800">
              <a:solidFill>
                <a:srgbClr val="000000"/>
              </a:solidFill>
              <a:latin typeface="Poppins Medium" panose="00000600000000000000"/>
              <a:ea typeface="Poppins Medium" panose="00000600000000000000"/>
              <a:cs typeface="Poppins Medium" panose="00000600000000000000"/>
              <a:sym typeface="Poppins Medium" panose="00000600000000000000"/>
            </a:endParaRPr>
          </a:p>
        </p:txBody>
      </p:sp>
      <p:grpSp>
        <p:nvGrpSpPr>
          <p:cNvPr id="19" name="Group 19"/>
          <p:cNvGrpSpPr/>
          <p:nvPr/>
        </p:nvGrpSpPr>
        <p:grpSpPr>
          <a:xfrm rot="0">
            <a:off x="14056530" y="4172662"/>
            <a:ext cx="1704575" cy="1195995"/>
            <a:chOff x="0" y="0"/>
            <a:chExt cx="2272767" cy="1594660"/>
          </a:xfrm>
        </p:grpSpPr>
        <p:grpSp>
          <p:nvGrpSpPr>
            <p:cNvPr id="20" name="Group 20"/>
            <p:cNvGrpSpPr/>
            <p:nvPr/>
          </p:nvGrpSpPr>
          <p:grpSpPr>
            <a:xfrm rot="0">
              <a:off x="0" y="0"/>
              <a:ext cx="2272767" cy="1594660"/>
              <a:chOff x="0" y="0"/>
              <a:chExt cx="448942" cy="31499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448942" cy="314995"/>
              </a:xfrm>
              <a:custGeom>
                <a:avLst/>
                <a:gdLst/>
                <a:ahLst/>
                <a:cxnLst/>
                <a:rect l="l" t="t" r="r" b="b"/>
                <a:pathLst>
                  <a:path w="448942" h="314995">
                    <a:moveTo>
                      <a:pt x="0" y="0"/>
                    </a:moveTo>
                    <a:lnTo>
                      <a:pt x="448942" y="0"/>
                    </a:lnTo>
                    <a:lnTo>
                      <a:pt x="448942" y="314995"/>
                    </a:lnTo>
                    <a:lnTo>
                      <a:pt x="0" y="314995"/>
                    </a:lnTo>
                    <a:close/>
                  </a:path>
                </a:pathLst>
              </a:custGeom>
              <a:solidFill>
                <a:srgbClr val="0C9898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19050"/>
                <a:ext cx="448942" cy="29594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0"/>
                  </a:lnSpc>
                </a:pPr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421640" y="380154"/>
              <a:ext cx="1441027" cy="720513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altLang="zh-CN" sz="1600">
                  <a:solidFill>
                    <a:srgbClr val="000000"/>
                  </a:solidFill>
                  <a:latin typeface="Poppins Medium" panose="00000600000000000000"/>
                  <a:ea typeface="Poppins Medium" panose="00000600000000000000"/>
                  <a:cs typeface="Poppins Medium" panose="00000600000000000000"/>
                  <a:sym typeface="Poppins Medium" panose="00000600000000000000"/>
                </a:rPr>
                <a:t>speed loop</a:t>
              </a:r>
              <a:endParaRPr lang="en-US" altLang="zh-CN" sz="1600">
                <a:solidFill>
                  <a:srgbClr val="000000"/>
                </a:solidFill>
                <a:latin typeface="Poppins Medium" panose="00000600000000000000"/>
                <a:ea typeface="Poppins Medium" panose="00000600000000000000"/>
                <a:cs typeface="Poppins Medium" panose="00000600000000000000"/>
                <a:sym typeface="Poppins Medium" panose="00000600000000000000"/>
              </a:endParaRPr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16543704" y="3875482"/>
            <a:ext cx="906072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Poppins Medium" panose="00000600000000000000"/>
                <a:ea typeface="Poppins Medium" panose="00000600000000000000"/>
                <a:cs typeface="Poppins Medium" panose="00000600000000000000"/>
                <a:sym typeface="Poppins Medium" panose="00000600000000000000"/>
              </a:rPr>
              <a:t>MOTOR</a:t>
            </a:r>
            <a:endParaRPr lang="en-US" sz="1800">
              <a:solidFill>
                <a:srgbClr val="000000"/>
              </a:solidFill>
              <a:latin typeface="Poppins Medium" panose="00000600000000000000"/>
              <a:ea typeface="Poppins Medium" panose="00000600000000000000"/>
              <a:cs typeface="Poppins Medium" panose="00000600000000000000"/>
              <a:sym typeface="Poppins Medium" panose="00000600000000000000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4426238" y="3741180"/>
            <a:ext cx="906072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Poppins Medium" panose="00000600000000000000"/>
                <a:ea typeface="Poppins Medium" panose="00000600000000000000"/>
                <a:cs typeface="Poppins Medium" panose="00000600000000000000"/>
                <a:sym typeface="Poppins Medium" panose="00000600000000000000"/>
              </a:rPr>
              <a:t>VFD</a:t>
            </a:r>
            <a:endParaRPr lang="en-US" sz="1800">
              <a:solidFill>
                <a:srgbClr val="000000"/>
              </a:solidFill>
              <a:latin typeface="Poppins Medium" panose="00000600000000000000"/>
              <a:ea typeface="Poppins Medium" panose="00000600000000000000"/>
              <a:cs typeface="Poppins Medium" panose="00000600000000000000"/>
              <a:sym typeface="Poppins Medium" panose="00000600000000000000"/>
            </a:endParaRPr>
          </a:p>
        </p:txBody>
      </p:sp>
      <p:sp>
        <p:nvSpPr>
          <p:cNvPr id="37" name="AutoShape 37"/>
          <p:cNvSpPr/>
          <p:nvPr/>
        </p:nvSpPr>
        <p:spPr>
          <a:xfrm flipH="1">
            <a:off x="15446119" y="6210300"/>
            <a:ext cx="1569671" cy="0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38" name="AutoShape 38"/>
          <p:cNvSpPr/>
          <p:nvPr/>
        </p:nvSpPr>
        <p:spPr>
          <a:xfrm>
            <a:off x="17015790" y="5143500"/>
            <a:ext cx="0" cy="1035050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9" name="Group 39"/>
          <p:cNvGrpSpPr/>
          <p:nvPr/>
        </p:nvGrpSpPr>
        <p:grpSpPr>
          <a:xfrm rot="0">
            <a:off x="13972540" y="5991225"/>
            <a:ext cx="1415415" cy="664210"/>
            <a:chOff x="0" y="0"/>
            <a:chExt cx="252138" cy="88536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52138" cy="88536"/>
            </a:xfrm>
            <a:custGeom>
              <a:avLst/>
              <a:gdLst/>
              <a:ahLst/>
              <a:cxnLst/>
              <a:rect l="l" t="t" r="r" b="b"/>
              <a:pathLst>
                <a:path w="252138" h="88536">
                  <a:moveTo>
                    <a:pt x="0" y="0"/>
                  </a:moveTo>
                  <a:lnTo>
                    <a:pt x="252138" y="0"/>
                  </a:lnTo>
                  <a:lnTo>
                    <a:pt x="252138" y="88536"/>
                  </a:lnTo>
                  <a:lnTo>
                    <a:pt x="0" y="88536"/>
                  </a:lnTo>
                  <a:close/>
                </a:path>
              </a:pathLst>
            </a:custGeom>
            <a:solidFill>
              <a:srgbClr val="0C9898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19050"/>
              <a:ext cx="252138" cy="694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80"/>
                </a:lnSpc>
              </a:pPr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14003020" y="6178550"/>
            <a:ext cx="1339850" cy="3143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ts val="1680"/>
              </a:lnSpc>
            </a:pPr>
            <a:r>
              <a:rPr lang="en-US" altLang="zh-CN" sz="1400">
                <a:solidFill>
                  <a:srgbClr val="FFFFFF"/>
                </a:solidFill>
                <a:latin typeface="Poppins Medium" panose="00000600000000000000"/>
                <a:ea typeface="Poppins Medium" panose="00000600000000000000"/>
                <a:cs typeface="Poppins Medium" panose="00000600000000000000"/>
                <a:sym typeface="Poppins Medium" panose="00000600000000000000"/>
              </a:rPr>
              <a:t>compensation</a:t>
            </a:r>
            <a:endParaRPr lang="en-US" altLang="zh-CN" sz="1400">
              <a:solidFill>
                <a:srgbClr val="FFFFFF"/>
              </a:solidFill>
              <a:latin typeface="Poppins Medium" panose="00000600000000000000"/>
              <a:ea typeface="Poppins Medium" panose="00000600000000000000"/>
              <a:cs typeface="Poppins Medium" panose="00000600000000000000"/>
              <a:sym typeface="Poppins Medium" panose="00000600000000000000"/>
            </a:endParaRPr>
          </a:p>
        </p:txBody>
      </p:sp>
      <p:sp>
        <p:nvSpPr>
          <p:cNvPr id="43" name="AutoShape 43"/>
          <p:cNvSpPr/>
          <p:nvPr/>
        </p:nvSpPr>
        <p:spPr>
          <a:xfrm flipV="1">
            <a:off x="14908818" y="5431746"/>
            <a:ext cx="0" cy="481949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none" w="sm" len="sm"/>
            <a:tailEnd type="triangle" w="lg" len="med"/>
          </a:ln>
        </p:spPr>
      </p:sp>
      <p:graphicFrame>
        <p:nvGraphicFramePr>
          <p:cNvPr id="15" name="表格 14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5715000" y="2859405"/>
          <a:ext cx="6107430" cy="4044315"/>
        </p:xfrm>
        <a:graphic>
          <a:graphicData uri="http://schemas.openxmlformats.org/drawingml/2006/table">
            <a:tbl>
              <a:tblPr firstRow="1" bandRow="1"/>
              <a:tblGrid>
                <a:gridCol w="2069397"/>
                <a:gridCol w="2069398"/>
                <a:gridCol w="1968635"/>
              </a:tblGrid>
              <a:tr h="885825">
                <a:tc>
                  <a:txBody>
                    <a:bodyPr/>
                    <a:p>
                      <a:pPr algn="ctr" fontAlgn="ctr"/>
                      <a:endParaRPr lang="en-US" altLang="zh-CN" sz="2400" b="0" i="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9842" marR="9842" marT="9842" marB="0" anchor="ctr" anchorCtr="0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4A626E"/>
                      </a:solidFill>
                      <a:prstDash val="solid"/>
                    </a:lnT>
                    <a:lnB w="19050">
                      <a:solidFill>
                        <a:srgbClr val="4A626E"/>
                      </a:solidFill>
                      <a:prstDash val="solid"/>
                    </a:lnB>
                    <a:solidFill>
                      <a:srgbClr val="4A626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2400" b="0" i="0">
                          <a:solidFill>
                            <a:srgbClr val="FFFFFF"/>
                          </a:solidFill>
                          <a:latin typeface="Calibri" panose="020F0502020204030204"/>
                          <a:ea typeface="Calibri" panose="020F0502020204030204"/>
                        </a:rPr>
                        <a:t>Sensorless vector control (SVC)</a:t>
                      </a:r>
                      <a:endParaRPr lang="en-US" altLang="zh-CN" sz="2400" b="0" i="0">
                        <a:solidFill>
                          <a:srgbClr val="FFFFFF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9842" marR="9842" marT="9842" marB="0" anchor="ctr" anchorCtr="0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4A626E"/>
                      </a:solidFill>
                      <a:prstDash val="solid"/>
                    </a:lnT>
                    <a:lnB w="19050">
                      <a:solidFill>
                        <a:srgbClr val="4A626E"/>
                      </a:solidFill>
                      <a:prstDash val="solid"/>
                    </a:lnB>
                    <a:solidFill>
                      <a:srgbClr val="4A626E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2400" b="0" i="0">
                          <a:solidFill>
                            <a:srgbClr val="FFFFFF"/>
                          </a:solidFill>
                          <a:latin typeface="Calibri" panose="020F0502020204030204"/>
                          <a:ea typeface="Calibri" panose="020F0502020204030204"/>
                        </a:rPr>
                        <a:t>V/F control</a:t>
                      </a:r>
                      <a:endParaRPr lang="en-US" altLang="zh-CN" sz="2400" b="0" i="0">
                        <a:solidFill>
                          <a:srgbClr val="FFFFFF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9842" marR="9842" marT="9842" marB="0" anchor="ctr" anchorCtr="0"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19050" cap="rnd">
                      <a:solidFill>
                        <a:srgbClr val="4A626E"/>
                      </a:solidFill>
                      <a:prstDash val="solid"/>
                    </a:lnT>
                    <a:lnB w="19050">
                      <a:solidFill>
                        <a:srgbClr val="4A626E"/>
                      </a:solidFill>
                      <a:prstDash val="solid"/>
                    </a:lnB>
                    <a:solidFill>
                      <a:srgbClr val="4A626E"/>
                    </a:solidFill>
                  </a:tcPr>
                </a:tc>
              </a:tr>
              <a:tr h="979170">
                <a:tc>
                  <a:txBody>
                    <a:bodyPr/>
                    <a:p>
                      <a:pPr algn="ctr" fontAlgn="ctr"/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Starting torque</a:t>
                      </a:r>
                      <a:endParaRPr lang="en-US" altLang="zh-CN" sz="2400" b="0" i="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9842" marR="9842" marT="9842" marB="0" anchor="ctr" anchorCtr="0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19050">
                      <a:solidFill>
                        <a:srgbClr val="4A626E"/>
                      </a:solidFill>
                      <a:prstDash val="solid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2400" b="0" i="0">
                          <a:solidFill>
                            <a:srgbClr val="404040"/>
                          </a:solidFill>
                          <a:latin typeface="Calibri" panose="020F0502020204030204"/>
                          <a:ea typeface="Calibri" panose="020F0502020204030204"/>
                        </a:rPr>
                        <a:t>0.5Hz/150%</a:t>
                      </a:r>
                      <a:endParaRPr lang="en-US" altLang="zh-CN" sz="2400" b="0" i="0">
                        <a:solidFill>
                          <a:srgbClr val="404040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9842" marR="9842" marT="9842" marB="0" anchor="ctr" anchorCtr="0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19050">
                      <a:solidFill>
                        <a:srgbClr val="4A626E"/>
                      </a:solidFill>
                      <a:prstDash val="solid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2400" b="0" i="0">
                          <a:solidFill>
                            <a:srgbClr val="404040"/>
                          </a:solidFill>
                          <a:latin typeface="Calibri" panose="020F0502020204030204"/>
                          <a:ea typeface="Calibri" panose="020F0502020204030204"/>
                        </a:rPr>
                        <a:t>0.5Hz/100%</a:t>
                      </a:r>
                      <a:endParaRPr lang="en-US" altLang="zh-CN" sz="2400" b="0" i="0">
                        <a:solidFill>
                          <a:srgbClr val="404040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9842" marR="9842" marT="9842" marB="0" anchor="ctr" anchorCtr="0">
                    <a:lnL w="3175">
                      <a:solidFill>
                        <a:srgbClr val="4A626E"/>
                      </a:solidFill>
                      <a:prstDash val="dot"/>
                    </a:lnL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19050">
                      <a:solidFill>
                        <a:srgbClr val="4A626E"/>
                      </a:solidFill>
                      <a:prstDash val="solid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</a:tr>
              <a:tr h="979170">
                <a:tc>
                  <a:txBody>
                    <a:bodyPr/>
                    <a:p>
                      <a:pPr algn="ctr" fontAlgn="ctr"/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Speed range</a:t>
                      </a:r>
                      <a:endParaRPr lang="en-US" altLang="zh-CN" sz="2400" b="0" i="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9842" marR="9842" marT="9842" marB="0" anchor="ctr" anchorCtr="0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2400" b="0" i="0">
                          <a:solidFill>
                            <a:srgbClr val="404040"/>
                          </a:solidFill>
                          <a:latin typeface="Calibri" panose="020F0502020204030204"/>
                          <a:ea typeface="Calibri" panose="020F0502020204030204"/>
                        </a:rPr>
                        <a:t>1:100</a:t>
                      </a:r>
                      <a:endParaRPr lang="en-US" altLang="zh-CN" sz="2400" b="0" i="0">
                        <a:solidFill>
                          <a:srgbClr val="404040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9842" marR="9842" marT="9842" marB="0" anchor="ctr" anchorCtr="0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2400" b="0" i="0">
                          <a:solidFill>
                            <a:srgbClr val="404040"/>
                          </a:solidFill>
                          <a:latin typeface="Calibri" panose="020F0502020204030204"/>
                          <a:ea typeface="Calibri" panose="020F0502020204030204"/>
                        </a:rPr>
                        <a:t>1:50</a:t>
                      </a:r>
                      <a:endParaRPr lang="en-US" altLang="zh-CN" sz="2400" b="0" i="0">
                        <a:solidFill>
                          <a:srgbClr val="404040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9842" marR="9842" marT="9842" marB="0" anchor="ctr" anchorCtr="0">
                    <a:lnL w="3175">
                      <a:solidFill>
                        <a:srgbClr val="4A626E"/>
                      </a:solidFill>
                      <a:prstDash val="dot"/>
                    </a:lnL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</a:tr>
              <a:tr h="979170">
                <a:tc>
                  <a:txBody>
                    <a:bodyPr/>
                    <a:p>
                      <a:pPr algn="ctr" fontAlgn="ctr"/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Stable speed accuracy</a:t>
                      </a:r>
                      <a:endParaRPr lang="en-US" altLang="zh-CN" sz="2400" b="0" i="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9842" marR="9842" marT="9842" marB="0" anchor="ctr" anchorCtr="0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19050" cap="rnd">
                      <a:solidFill>
                        <a:srgbClr val="4A626E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2400" b="0" i="0">
                          <a:solidFill>
                            <a:srgbClr val="404040"/>
                          </a:solidFill>
                          <a:latin typeface="Calibri" panose="020F0502020204030204"/>
                          <a:ea typeface="Calibri" panose="020F0502020204030204"/>
                        </a:rPr>
                        <a:t>±0.5%</a:t>
                      </a:r>
                      <a:endParaRPr lang="en-US" altLang="zh-CN" sz="2400" b="0" i="0">
                        <a:solidFill>
                          <a:srgbClr val="404040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9842" marR="9842" marT="9842" marB="0" anchor="ctr" anchorCtr="0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19050" cap="rnd">
                      <a:solidFill>
                        <a:srgbClr val="4A626E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2400" b="0" i="0">
                          <a:solidFill>
                            <a:srgbClr val="404040"/>
                          </a:solidFill>
                          <a:latin typeface="Calibri" panose="020F0502020204030204"/>
                          <a:ea typeface="Calibri" panose="020F0502020204030204"/>
                        </a:rPr>
                        <a:t>±1%</a:t>
                      </a:r>
                      <a:endParaRPr lang="en-US" altLang="zh-CN" sz="2400" b="0" i="0">
                        <a:solidFill>
                          <a:srgbClr val="404040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9842" marR="9842" marT="9842" marB="0" anchor="ctr" anchorCtr="0">
                    <a:lnL w="3175">
                      <a:solidFill>
                        <a:srgbClr val="4A626E"/>
                      </a:solidFill>
                      <a:prstDash val="dot"/>
                    </a:lnL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19050" cap="rnd">
                      <a:solidFill>
                        <a:srgbClr val="4A626E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627580" y="5147784"/>
            <a:ext cx="3146070" cy="4617332"/>
            <a:chOff x="0" y="0"/>
            <a:chExt cx="4194760" cy="615644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"/>
            <a:srcRect l="24448" r="24448"/>
            <a:stretch>
              <a:fillRect/>
            </a:stretch>
          </p:blipFill>
          <p:spPr>
            <a:xfrm>
              <a:off x="0" y="0"/>
              <a:ext cx="4194760" cy="6156443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1393374" y="5143500"/>
            <a:ext cx="3143659" cy="4621617"/>
            <a:chOff x="0" y="0"/>
            <a:chExt cx="4191545" cy="616215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24492" r="24492"/>
            <a:stretch>
              <a:fillRect/>
            </a:stretch>
          </p:blipFill>
          <p:spPr>
            <a:xfrm>
              <a:off x="0" y="0"/>
              <a:ext cx="4191545" cy="6162156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8154465" y="522900"/>
            <a:ext cx="9619185" cy="4528334"/>
            <a:chOff x="0" y="0"/>
            <a:chExt cx="12825580" cy="603777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t="18615" b="18615"/>
            <a:stretch>
              <a:fillRect/>
            </a:stretch>
          </p:blipFill>
          <p:spPr>
            <a:xfrm>
              <a:off x="0" y="0"/>
              <a:ext cx="12825580" cy="6037779"/>
            </a:xfrm>
            <a:prstGeom prst="rect">
              <a:avLst/>
            </a:prstGeom>
          </p:spPr>
        </p:pic>
      </p:grpSp>
      <p:sp>
        <p:nvSpPr>
          <p:cNvPr id="8" name="Freeform 8"/>
          <p:cNvSpPr/>
          <p:nvPr/>
        </p:nvSpPr>
        <p:spPr>
          <a:xfrm>
            <a:off x="14634758" y="6626225"/>
            <a:ext cx="3138892" cy="3138892"/>
          </a:xfrm>
          <a:custGeom>
            <a:avLst/>
            <a:gdLst/>
            <a:ahLst/>
            <a:cxnLst/>
            <a:rect l="l" t="t" r="r" b="b"/>
            <a:pathLst>
              <a:path w="3138892" h="3138892">
                <a:moveTo>
                  <a:pt x="0" y="0"/>
                </a:moveTo>
                <a:lnTo>
                  <a:pt x="3138892" y="0"/>
                </a:lnTo>
                <a:lnTo>
                  <a:pt x="3138892" y="3138892"/>
                </a:lnTo>
                <a:lnTo>
                  <a:pt x="0" y="3138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393374" y="6621458"/>
            <a:ext cx="3143659" cy="3143659"/>
          </a:xfrm>
          <a:custGeom>
            <a:avLst/>
            <a:gdLst/>
            <a:ahLst/>
            <a:cxnLst/>
            <a:rect l="l" t="t" r="r" b="b"/>
            <a:pathLst>
              <a:path w="3143659" h="3143659">
                <a:moveTo>
                  <a:pt x="0" y="0"/>
                </a:moveTo>
                <a:lnTo>
                  <a:pt x="3143658" y="0"/>
                </a:lnTo>
                <a:lnTo>
                  <a:pt x="3143658" y="3143659"/>
                </a:lnTo>
                <a:lnTo>
                  <a:pt x="0" y="31436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8154465" y="5143500"/>
            <a:ext cx="3143659" cy="4621617"/>
            <a:chOff x="0" y="0"/>
            <a:chExt cx="4191545" cy="6162156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 l="24492" r="24492"/>
            <a:stretch>
              <a:fillRect/>
            </a:stretch>
          </p:blipFill>
          <p:spPr>
            <a:xfrm>
              <a:off x="0" y="0"/>
              <a:ext cx="4191545" cy="6162156"/>
            </a:xfrm>
            <a:prstGeom prst="rect">
              <a:avLst/>
            </a:prstGeom>
          </p:spPr>
        </p:pic>
      </p:grpSp>
      <p:sp>
        <p:nvSpPr>
          <p:cNvPr id="12" name="Freeform 12"/>
          <p:cNvSpPr/>
          <p:nvPr/>
        </p:nvSpPr>
        <p:spPr>
          <a:xfrm>
            <a:off x="8154465" y="6621458"/>
            <a:ext cx="3143659" cy="3143659"/>
          </a:xfrm>
          <a:custGeom>
            <a:avLst/>
            <a:gdLst/>
            <a:ahLst/>
            <a:cxnLst/>
            <a:rect l="l" t="t" r="r" b="b"/>
            <a:pathLst>
              <a:path w="3143659" h="3143659">
                <a:moveTo>
                  <a:pt x="0" y="0"/>
                </a:moveTo>
                <a:lnTo>
                  <a:pt x="3143659" y="0"/>
                </a:lnTo>
                <a:lnTo>
                  <a:pt x="3143659" y="3143659"/>
                </a:lnTo>
                <a:lnTo>
                  <a:pt x="0" y="31436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8700" y="595966"/>
            <a:ext cx="1886593" cy="349020"/>
          </a:xfrm>
          <a:custGeom>
            <a:avLst/>
            <a:gdLst/>
            <a:ahLst/>
            <a:cxnLst/>
            <a:rect l="l" t="t" r="r" b="b"/>
            <a:pathLst>
              <a:path w="1886593" h="349020">
                <a:moveTo>
                  <a:pt x="0" y="0"/>
                </a:moveTo>
                <a:lnTo>
                  <a:pt x="1886593" y="0"/>
                </a:lnTo>
                <a:lnTo>
                  <a:pt x="1886593" y="349020"/>
                </a:lnTo>
                <a:lnTo>
                  <a:pt x="0" y="3490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28700" y="7558577"/>
            <a:ext cx="644090" cy="578071"/>
          </a:xfrm>
          <a:custGeom>
            <a:avLst/>
            <a:gdLst/>
            <a:ahLst/>
            <a:cxnLst/>
            <a:rect l="l" t="t" r="r" b="b"/>
            <a:pathLst>
              <a:path w="644090" h="578071">
                <a:moveTo>
                  <a:pt x="0" y="0"/>
                </a:moveTo>
                <a:lnTo>
                  <a:pt x="644090" y="0"/>
                </a:lnTo>
                <a:lnTo>
                  <a:pt x="644090" y="578071"/>
                </a:lnTo>
                <a:lnTo>
                  <a:pt x="0" y="5780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069887" y="7454308"/>
            <a:ext cx="940637" cy="786608"/>
          </a:xfrm>
          <a:custGeom>
            <a:avLst/>
            <a:gdLst/>
            <a:ahLst/>
            <a:cxnLst/>
            <a:rect l="l" t="t" r="r" b="b"/>
            <a:pathLst>
              <a:path w="940637" h="786608">
                <a:moveTo>
                  <a:pt x="0" y="0"/>
                </a:moveTo>
                <a:lnTo>
                  <a:pt x="940637" y="0"/>
                </a:lnTo>
                <a:lnTo>
                  <a:pt x="940637" y="786608"/>
                </a:lnTo>
                <a:lnTo>
                  <a:pt x="0" y="7866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28700" y="4689475"/>
            <a:ext cx="6968816" cy="98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 spc="104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PRODUCTION</a:t>
            </a:r>
            <a:endParaRPr lang="en-US" sz="7000" spc="104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1800979" y="8941980"/>
            <a:ext cx="2332386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QC/QA</a:t>
            </a:r>
            <a:endParaRPr lang="en-US" sz="3000">
              <a:solidFill>
                <a:srgbClr val="FFFFFF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5041857" y="8941980"/>
            <a:ext cx="2332386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Warehouse</a:t>
            </a:r>
            <a:endParaRPr lang="en-US" sz="3000">
              <a:solidFill>
                <a:srgbClr val="FFFFFF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560101" y="4049414"/>
            <a:ext cx="2332386" cy="590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4500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Factory</a:t>
            </a:r>
            <a:endParaRPr lang="en-US" sz="4500">
              <a:solidFill>
                <a:srgbClr val="FFFFFF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560101" y="8941980"/>
            <a:ext cx="2332386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Assembly</a:t>
            </a:r>
            <a:endParaRPr lang="en-US" sz="3000">
              <a:solidFill>
                <a:srgbClr val="FFFFFF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28700" y="8390404"/>
            <a:ext cx="2165194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Poppins Medium" panose="00000600000000000000"/>
                <a:ea typeface="Poppins Medium" panose="00000600000000000000"/>
                <a:cs typeface="Poppins Medium" panose="00000600000000000000"/>
                <a:sym typeface="Poppins Medium" panose="00000600000000000000"/>
              </a:rPr>
              <a:t>Certified standard</a:t>
            </a:r>
            <a:endParaRPr lang="en-US" sz="1600">
              <a:solidFill>
                <a:srgbClr val="000000"/>
              </a:solidFill>
              <a:latin typeface="Poppins Medium" panose="00000600000000000000"/>
              <a:ea typeface="Poppins Medium" panose="00000600000000000000"/>
              <a:cs typeface="Poppins Medium" panose="00000600000000000000"/>
              <a:sym typeface="Poppins Medium" panose="000006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595966"/>
            <a:ext cx="1886593" cy="349020"/>
          </a:xfrm>
          <a:custGeom>
            <a:avLst/>
            <a:gdLst/>
            <a:ahLst/>
            <a:cxnLst/>
            <a:rect l="l" t="t" r="r" b="b"/>
            <a:pathLst>
              <a:path w="1886593" h="349020">
                <a:moveTo>
                  <a:pt x="0" y="0"/>
                </a:moveTo>
                <a:lnTo>
                  <a:pt x="1886593" y="0"/>
                </a:lnTo>
                <a:lnTo>
                  <a:pt x="1886593" y="349020"/>
                </a:lnTo>
                <a:lnTo>
                  <a:pt x="0" y="34902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690781"/>
            <a:ext cx="530264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80"/>
              </a:lnSpc>
            </a:pPr>
            <a:r>
              <a:rPr lang="en-US" sz="4800" spc="72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VB HARDWARE</a:t>
            </a:r>
            <a:endParaRPr lang="en-US" sz="4800" spc="72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43506" y="1711642"/>
            <a:ext cx="4960697" cy="8366309"/>
          </a:xfrm>
          <a:custGeom>
            <a:avLst/>
            <a:gdLst/>
            <a:ahLst/>
            <a:cxnLst/>
            <a:rect l="l" t="t" r="r" b="b"/>
            <a:pathLst>
              <a:path w="4960697" h="8366309">
                <a:moveTo>
                  <a:pt x="0" y="0"/>
                </a:moveTo>
                <a:lnTo>
                  <a:pt x="4960698" y="0"/>
                </a:lnTo>
                <a:lnTo>
                  <a:pt x="4960698" y="8366309"/>
                </a:lnTo>
                <a:lnTo>
                  <a:pt x="0" y="83663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7837" t="-25923" r="-132343" b="-11260"/>
            </a:stretch>
          </a:blipFill>
        </p:spPr>
      </p:sp>
      <p:sp>
        <p:nvSpPr>
          <p:cNvPr id="6" name="AutoShape 6"/>
          <p:cNvSpPr/>
          <p:nvPr/>
        </p:nvSpPr>
        <p:spPr>
          <a:xfrm>
            <a:off x="10527329" y="3963525"/>
            <a:ext cx="6853950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9893620" y="8695955"/>
            <a:ext cx="7492422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9888858" y="7052481"/>
            <a:ext cx="7492422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1028700" y="5366556"/>
            <a:ext cx="5914806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1992422" y="3527687"/>
            <a:ext cx="186732" cy="18673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9898"/>
            </a:solidFill>
            <a:ln w="28575" cap="sq">
              <a:solidFill>
                <a:srgbClr val="83CFCF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"/>
                </a:lnSpc>
              </a:p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997184" y="8260117"/>
            <a:ext cx="186732" cy="186732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9898"/>
            </a:solidFill>
            <a:ln w="28575" cap="sq">
              <a:solidFill>
                <a:srgbClr val="83CFCF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"/>
                </a:lnSpc>
              </a:p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992422" y="6616643"/>
            <a:ext cx="186732" cy="186732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9898"/>
            </a:solidFill>
            <a:ln w="28575" cap="sq">
              <a:solidFill>
                <a:srgbClr val="83CFCF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"/>
                </a:lnSpc>
              </a:p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982231" y="4930718"/>
            <a:ext cx="186732" cy="186732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9898"/>
            </a:solidFill>
            <a:ln w="28575" cap="sq">
              <a:solidFill>
                <a:srgbClr val="83CFCF"/>
              </a:solidFill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"/>
                </a:lnSpc>
              </a:p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2349419" y="4053060"/>
            <a:ext cx="5031860" cy="786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spc="-1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LED Display status , Potentiometer adjust frequency , Button operate</a:t>
            </a:r>
            <a:endParaRPr lang="en-US" sz="2100" spc="-1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2354181" y="8785490"/>
            <a:ext cx="5031860" cy="386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spc="-1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Terminal output power to motor U V W</a:t>
            </a:r>
            <a:endParaRPr lang="en-US" sz="2100" spc="-1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2349419" y="7142016"/>
            <a:ext cx="5031860" cy="386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spc="-1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upported RS485 Modbus RTU</a:t>
            </a:r>
            <a:endParaRPr lang="en-US" sz="2100" spc="-1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028700" y="5456091"/>
            <a:ext cx="4810656" cy="1604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150"/>
              </a:lnSpc>
            </a:pPr>
            <a:r>
              <a:rPr lang="en-US" sz="2100" spc="-10" dirty="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Supported 6 </a:t>
            </a:r>
            <a:r>
              <a:rPr lang="en-US" sz="2100" spc="-10" dirty="0" err="1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ch</a:t>
            </a:r>
            <a:r>
              <a:rPr lang="en-US" sz="2100" spc="-10" dirty="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 x Digital input ,  </a:t>
            </a:r>
            <a:endParaRPr lang="en-US" sz="2100" spc="-10" dirty="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algn="r">
              <a:lnSpc>
                <a:spcPts val="3150"/>
              </a:lnSpc>
            </a:pPr>
            <a:r>
              <a:rPr lang="en-US" sz="2100" spc="-10" dirty="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1 x Relay output</a:t>
            </a:r>
            <a:endParaRPr lang="en-US" sz="2100" spc="-10" dirty="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algn="r">
              <a:lnSpc>
                <a:spcPts val="3150"/>
              </a:lnSpc>
            </a:pPr>
            <a:r>
              <a:rPr lang="en-US" sz="2100" spc="-10" dirty="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1 x Analog input (0..10V/4..20mA)</a:t>
            </a:r>
            <a:endParaRPr lang="en-US" sz="2100" spc="-10" dirty="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algn="r">
              <a:lnSpc>
                <a:spcPts val="3150"/>
              </a:lnSpc>
            </a:pPr>
            <a:r>
              <a:rPr lang="en-US" sz="2100" spc="-10" dirty="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1 x Analog output (0..10V/4..20mA)</a:t>
            </a:r>
            <a:endParaRPr lang="en-US" sz="2100" spc="-10" dirty="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2322029" y="3341543"/>
            <a:ext cx="5059251" cy="461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Operating display</a:t>
            </a:r>
            <a:endParaRPr lang="en-US" sz="2400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2326791" y="8073973"/>
            <a:ext cx="5059251" cy="461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Motor output</a:t>
            </a:r>
            <a:endParaRPr lang="en-US" sz="2400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2322029" y="6430499"/>
            <a:ext cx="5059251" cy="461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RS485 communication</a:t>
            </a:r>
            <a:endParaRPr lang="en-US" sz="2400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028700" y="4744574"/>
            <a:ext cx="4810656" cy="461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I/O Interface</a:t>
            </a:r>
            <a:endParaRPr lang="en-US" sz="2400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30" name="AutoShape 30"/>
          <p:cNvSpPr/>
          <p:nvPr/>
        </p:nvSpPr>
        <p:spPr>
          <a:xfrm>
            <a:off x="6948269" y="5366556"/>
            <a:ext cx="859027" cy="2468455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1" name="AutoShape 31"/>
          <p:cNvSpPr/>
          <p:nvPr/>
        </p:nvSpPr>
        <p:spPr>
          <a:xfrm flipV="1">
            <a:off x="1033463" y="8510190"/>
            <a:ext cx="6773834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2" name="Group 32"/>
          <p:cNvGrpSpPr/>
          <p:nvPr/>
        </p:nvGrpSpPr>
        <p:grpSpPr>
          <a:xfrm>
            <a:off x="5986993" y="8074352"/>
            <a:ext cx="186732" cy="186732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9898"/>
            </a:solidFill>
            <a:ln w="28575" cap="sq">
              <a:solidFill>
                <a:srgbClr val="83CFCF"/>
              </a:solidFill>
              <a:prstDash val="solid"/>
              <a:miter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"/>
                </a:lnSpc>
              </a:pPr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1033463" y="8599725"/>
            <a:ext cx="4810656" cy="786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150"/>
              </a:lnSpc>
            </a:pPr>
            <a:r>
              <a:rPr lang="en-US" sz="2100" spc="-10" dirty="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Supply input voltage : single phase , </a:t>
            </a:r>
            <a:endParaRPr lang="en-US" sz="2100" spc="-10" dirty="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algn="r">
              <a:lnSpc>
                <a:spcPts val="3150"/>
              </a:lnSpc>
            </a:pPr>
            <a:r>
              <a:rPr lang="en-US" sz="2100" spc="-10" dirty="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three phase</a:t>
            </a:r>
            <a:endParaRPr lang="en-US" sz="2100" spc="-10" dirty="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033463" y="7888208"/>
            <a:ext cx="4810656" cy="461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Input power</a:t>
            </a:r>
            <a:endParaRPr lang="en-US" sz="2400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595966"/>
            <a:ext cx="1886593" cy="349020"/>
          </a:xfrm>
          <a:custGeom>
            <a:avLst/>
            <a:gdLst/>
            <a:ahLst/>
            <a:cxnLst/>
            <a:rect l="l" t="t" r="r" b="b"/>
            <a:pathLst>
              <a:path w="1886593" h="349020">
                <a:moveTo>
                  <a:pt x="0" y="0"/>
                </a:moveTo>
                <a:lnTo>
                  <a:pt x="1886593" y="0"/>
                </a:lnTo>
                <a:lnTo>
                  <a:pt x="1886593" y="349020"/>
                </a:lnTo>
                <a:lnTo>
                  <a:pt x="0" y="34902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00600" y="190500"/>
            <a:ext cx="9954039" cy="9486222"/>
          </a:xfrm>
          <a:custGeom>
            <a:avLst/>
            <a:gdLst/>
            <a:ahLst/>
            <a:cxnLst/>
            <a:rect l="l" t="t" r="r" b="b"/>
            <a:pathLst>
              <a:path w="8343222" h="8343222">
                <a:moveTo>
                  <a:pt x="0" y="0"/>
                </a:moveTo>
                <a:lnTo>
                  <a:pt x="8343221" y="0"/>
                </a:lnTo>
                <a:lnTo>
                  <a:pt x="8343221" y="8343222"/>
                </a:lnTo>
                <a:lnTo>
                  <a:pt x="0" y="83432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690781"/>
            <a:ext cx="530264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80"/>
              </a:lnSpc>
            </a:pPr>
            <a:r>
              <a:rPr lang="en-US" sz="4800" spc="72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VB WIRING</a:t>
            </a:r>
            <a:endParaRPr lang="en-US" sz="4800" spc="72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ant-rozetsky-SLIFI67jv5k-unsplash"/>
          <p:cNvPicPr>
            <a:picLocks noChangeAspect="1"/>
          </p:cNvPicPr>
          <p:nvPr/>
        </p:nvPicPr>
        <p:blipFill>
          <a:blip r:embed="rId1"/>
          <a:srcRect l="17138"/>
          <a:stretch>
            <a:fillRect/>
          </a:stretch>
        </p:blipFill>
        <p:spPr>
          <a:xfrm>
            <a:off x="7467600" y="554990"/>
            <a:ext cx="10419715" cy="9251315"/>
          </a:xfrm>
          <a:prstGeom prst="rect">
            <a:avLst/>
          </a:prstGeom>
        </p:spPr>
      </p:pic>
      <p:grpSp>
        <p:nvGrpSpPr>
          <p:cNvPr id="7" name="Group 4"/>
          <p:cNvGrpSpPr/>
          <p:nvPr/>
        </p:nvGrpSpPr>
        <p:grpSpPr>
          <a:xfrm>
            <a:off x="-165" y="1325904"/>
            <a:ext cx="11306843" cy="7886652"/>
            <a:chOff x="0" y="0"/>
            <a:chExt cx="2977934" cy="2077143"/>
          </a:xfrm>
        </p:grpSpPr>
        <p:sp>
          <p:nvSpPr>
            <p:cNvPr id="8" name="Freeform 5"/>
            <p:cNvSpPr/>
            <p:nvPr/>
          </p:nvSpPr>
          <p:spPr>
            <a:xfrm>
              <a:off x="0" y="0"/>
              <a:ext cx="2977934" cy="2077143"/>
            </a:xfrm>
            <a:custGeom>
              <a:avLst/>
              <a:gdLst/>
              <a:ahLst/>
              <a:cxnLst/>
              <a:rect l="l" t="t" r="r" b="b"/>
              <a:pathLst>
                <a:path w="2977934" h="2077143">
                  <a:moveTo>
                    <a:pt x="0" y="0"/>
                  </a:moveTo>
                  <a:lnTo>
                    <a:pt x="2977934" y="0"/>
                  </a:lnTo>
                  <a:lnTo>
                    <a:pt x="2977934" y="2077143"/>
                  </a:lnTo>
                  <a:lnTo>
                    <a:pt x="0" y="207714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6"/>
            <p:cNvSpPr txBox="1"/>
            <p:nvPr/>
          </p:nvSpPr>
          <p:spPr>
            <a:xfrm>
              <a:off x="0" y="-38100"/>
              <a:ext cx="2977934" cy="2115243"/>
            </a:xfrm>
            <a:prstGeom prst="rect">
              <a:avLst/>
            </a:prstGeom>
          </p:spPr>
          <p:txBody>
            <a:bodyPr lIns="50800" tIns="50800" rIns="50800" bIns="50800" rtlCol="0" anchor="ctr"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3" name="Freeform 3"/>
          <p:cNvSpPr/>
          <p:nvPr/>
        </p:nvSpPr>
        <p:spPr>
          <a:xfrm>
            <a:off x="1028700" y="595966"/>
            <a:ext cx="1886593" cy="349020"/>
          </a:xfrm>
          <a:custGeom>
            <a:avLst/>
            <a:gdLst/>
            <a:ahLst/>
            <a:cxnLst/>
            <a:rect l="l" t="t" r="r" b="b"/>
            <a:pathLst>
              <a:path w="1886593" h="349020">
                <a:moveTo>
                  <a:pt x="0" y="0"/>
                </a:moveTo>
                <a:lnTo>
                  <a:pt x="1886593" y="0"/>
                </a:lnTo>
                <a:lnTo>
                  <a:pt x="1886593" y="349020"/>
                </a:lnTo>
                <a:lnTo>
                  <a:pt x="0" y="349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1" name="文本框 30"/>
          <p:cNvSpPr txBox="1"/>
          <p:nvPr>
            <p:custDataLst>
              <p:tags r:id="rId3"/>
            </p:custDataLst>
          </p:nvPr>
        </p:nvSpPr>
        <p:spPr>
          <a:xfrm>
            <a:off x="2133600" y="8115140"/>
            <a:ext cx="7208044" cy="82169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05"/>
              </a:lnSpc>
            </a:pPr>
            <a:r>
              <a:rPr lang="en-US" altLang="zh-CN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Single-phase 220V : 0.75 - 2.2kW</a:t>
            </a:r>
            <a:endParaRPr lang="en-US" altLang="zh-CN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algn="l">
              <a:lnSpc>
                <a:spcPts val="3205"/>
              </a:lnSpc>
            </a:pPr>
            <a:r>
              <a:rPr lang="en-US" altLang="zh-CN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Three-phase 380V/415V/440V/480V </a:t>
            </a:r>
            <a:r>
              <a:rPr lang="en-US" altLang="zh-CN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0.75 - 37kW</a:t>
            </a:r>
            <a:endParaRPr lang="en-US" altLang="zh-CN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2057450" y="2247709"/>
            <a:ext cx="5550387" cy="987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p>
            <a:pPr algn="l">
              <a:lnSpc>
                <a:spcPts val="7700"/>
              </a:lnSpc>
              <a:buClrTx/>
              <a:buSzTx/>
              <a:buFontTx/>
            </a:pPr>
            <a:r>
              <a:rPr lang="en-US" sz="7000" spc="104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VC SERIES</a:t>
            </a:r>
            <a:endParaRPr lang="en-US" sz="7000" spc="104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12" name="TextBox 10"/>
          <p:cNvSpPr txBox="1"/>
          <p:nvPr/>
        </p:nvSpPr>
        <p:spPr>
          <a:xfrm>
            <a:off x="2286050" y="3462971"/>
            <a:ext cx="6023770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p>
            <a:pPr algn="l">
              <a:lnSpc>
                <a:spcPts val="2520"/>
              </a:lnSpc>
            </a:pPr>
            <a:r>
              <a:rPr lang="en-US" altLang="zh-CN" sz="1800" dirty="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VC Series VFD features a compact structure design for flexible installation. The upgraded main control chip offers better control. With standard multi-functional expansion interfaces, customizable expansion cards (Communication, IO, Incremental Encoder ) make them suitable for various applications.</a:t>
            </a:r>
            <a:endParaRPr lang="en-US" altLang="zh-CN" sz="1800" dirty="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2133600" y="5304790"/>
            <a:ext cx="5838825" cy="2584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  <a:sym typeface="+mn-ea"/>
              </a:rPr>
              <a:t>Excellent control algorithm</a:t>
            </a:r>
            <a:endParaRPr lang="en-US" altLang="zh-CN" dirty="0">
              <a:solidFill>
                <a:schemeClr val="tx1"/>
              </a:solidFill>
              <a:sym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  <a:sym typeface="+mn-ea"/>
              </a:rPr>
              <a:t>Detachable Keyboard</a:t>
            </a:r>
            <a:endParaRPr lang="en-US" altLang="zh-CN" dirty="0">
              <a:solidFill>
                <a:schemeClr val="tx1"/>
              </a:solidFill>
              <a:sym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</a:rPr>
              <a:t>Support flexible expansion</a:t>
            </a:r>
            <a:endParaRPr lang="en-US" altLang="zh-CN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</a:rPr>
              <a:t>Wide voltage input</a:t>
            </a:r>
            <a:endParaRPr lang="en-US" altLang="zh-CN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</a:rPr>
              <a:t> Compatible with synchronous / asynchronous motor</a:t>
            </a:r>
            <a:endParaRPr lang="en-US" altLang="zh-CN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</a:rPr>
              <a:t>Compact structure design</a:t>
            </a:r>
            <a:endParaRPr lang="en-US" altLang="zh-CN" dirty="0">
              <a:solidFill>
                <a:schemeClr val="tx1"/>
              </a:solidFill>
            </a:endParaRPr>
          </a:p>
        </p:txBody>
      </p:sp>
      <p:pic>
        <p:nvPicPr>
          <p:cNvPr id="15" name="图片 14" descr="VC20-V1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1714500"/>
            <a:ext cx="4842510" cy="6644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7242" y="1638874"/>
            <a:ext cx="3976616" cy="3459025"/>
            <a:chOff x="0" y="0"/>
            <a:chExt cx="2086401" cy="18148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86401" cy="1814838"/>
            </a:xfrm>
            <a:custGeom>
              <a:avLst/>
              <a:gdLst/>
              <a:ahLst/>
              <a:cxnLst/>
              <a:rect l="l" t="t" r="r" b="b"/>
              <a:pathLst>
                <a:path w="2086401" h="1814838">
                  <a:moveTo>
                    <a:pt x="1961941" y="59690"/>
                  </a:moveTo>
                  <a:cubicBezTo>
                    <a:pt x="1997501" y="59690"/>
                    <a:pt x="2026711" y="88900"/>
                    <a:pt x="2026711" y="124460"/>
                  </a:cubicBezTo>
                  <a:lnTo>
                    <a:pt x="2026711" y="1690378"/>
                  </a:lnTo>
                  <a:cubicBezTo>
                    <a:pt x="2026711" y="1725938"/>
                    <a:pt x="1997501" y="1755148"/>
                    <a:pt x="1961941" y="1755148"/>
                  </a:cubicBezTo>
                  <a:lnTo>
                    <a:pt x="124460" y="1755148"/>
                  </a:lnTo>
                  <a:cubicBezTo>
                    <a:pt x="88900" y="1755148"/>
                    <a:pt x="59690" y="1725938"/>
                    <a:pt x="59690" y="169037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961941" y="59690"/>
                  </a:lnTo>
                  <a:moveTo>
                    <a:pt x="196194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690378"/>
                  </a:lnTo>
                  <a:cubicBezTo>
                    <a:pt x="0" y="1758958"/>
                    <a:pt x="55880" y="1814838"/>
                    <a:pt x="124460" y="1814838"/>
                  </a:cubicBezTo>
                  <a:lnTo>
                    <a:pt x="1961941" y="1814838"/>
                  </a:lnTo>
                  <a:cubicBezTo>
                    <a:pt x="2030521" y="1814838"/>
                    <a:pt x="2086401" y="1758958"/>
                    <a:pt x="2086401" y="1690378"/>
                  </a:cubicBezTo>
                  <a:lnTo>
                    <a:pt x="2086401" y="124460"/>
                  </a:lnTo>
                  <a:cubicBezTo>
                    <a:pt x="2086401" y="55880"/>
                    <a:pt x="2030521" y="0"/>
                    <a:pt x="1961941" y="0"/>
                  </a:cubicBezTo>
                  <a:close/>
                </a:path>
              </a:pathLst>
            </a:custGeom>
            <a:solidFill>
              <a:srgbClr val="0C989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116202" y="1638874"/>
            <a:ext cx="3976616" cy="3459025"/>
            <a:chOff x="0" y="0"/>
            <a:chExt cx="2086401" cy="181483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86401" cy="1814838"/>
            </a:xfrm>
            <a:custGeom>
              <a:avLst/>
              <a:gdLst/>
              <a:ahLst/>
              <a:cxnLst/>
              <a:rect l="l" t="t" r="r" b="b"/>
              <a:pathLst>
                <a:path w="2086401" h="1814838">
                  <a:moveTo>
                    <a:pt x="1961941" y="59690"/>
                  </a:moveTo>
                  <a:cubicBezTo>
                    <a:pt x="1997501" y="59690"/>
                    <a:pt x="2026711" y="88900"/>
                    <a:pt x="2026711" y="124460"/>
                  </a:cubicBezTo>
                  <a:lnTo>
                    <a:pt x="2026711" y="1690378"/>
                  </a:lnTo>
                  <a:cubicBezTo>
                    <a:pt x="2026711" y="1725938"/>
                    <a:pt x="1997501" y="1755148"/>
                    <a:pt x="1961941" y="1755148"/>
                  </a:cubicBezTo>
                  <a:lnTo>
                    <a:pt x="124460" y="1755148"/>
                  </a:lnTo>
                  <a:cubicBezTo>
                    <a:pt x="88900" y="1755148"/>
                    <a:pt x="59690" y="1725938"/>
                    <a:pt x="59690" y="169037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961941" y="59690"/>
                  </a:lnTo>
                  <a:moveTo>
                    <a:pt x="196194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690378"/>
                  </a:lnTo>
                  <a:cubicBezTo>
                    <a:pt x="0" y="1758958"/>
                    <a:pt x="55880" y="1814838"/>
                    <a:pt x="124460" y="1814838"/>
                  </a:cubicBezTo>
                  <a:lnTo>
                    <a:pt x="1961941" y="1814838"/>
                  </a:lnTo>
                  <a:cubicBezTo>
                    <a:pt x="2030521" y="1814838"/>
                    <a:pt x="2086401" y="1758958"/>
                    <a:pt x="2086401" y="1690378"/>
                  </a:cubicBezTo>
                  <a:lnTo>
                    <a:pt x="2086401" y="124460"/>
                  </a:lnTo>
                  <a:cubicBezTo>
                    <a:pt x="2086401" y="55880"/>
                    <a:pt x="2030521" y="0"/>
                    <a:pt x="1961941" y="0"/>
                  </a:cubicBezTo>
                  <a:close/>
                </a:path>
              </a:pathLst>
            </a:custGeom>
            <a:solidFill>
              <a:srgbClr val="0C989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652050" y="5516797"/>
            <a:ext cx="3976616" cy="3459025"/>
            <a:chOff x="0" y="0"/>
            <a:chExt cx="2086401" cy="18148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86401" cy="1814838"/>
            </a:xfrm>
            <a:custGeom>
              <a:avLst/>
              <a:gdLst/>
              <a:ahLst/>
              <a:cxnLst/>
              <a:rect l="l" t="t" r="r" b="b"/>
              <a:pathLst>
                <a:path w="2086401" h="1814838">
                  <a:moveTo>
                    <a:pt x="1961941" y="59690"/>
                  </a:moveTo>
                  <a:cubicBezTo>
                    <a:pt x="1997501" y="59690"/>
                    <a:pt x="2026711" y="88900"/>
                    <a:pt x="2026711" y="124460"/>
                  </a:cubicBezTo>
                  <a:lnTo>
                    <a:pt x="2026711" y="1690378"/>
                  </a:lnTo>
                  <a:cubicBezTo>
                    <a:pt x="2026711" y="1725938"/>
                    <a:pt x="1997501" y="1755148"/>
                    <a:pt x="1961941" y="1755148"/>
                  </a:cubicBezTo>
                  <a:lnTo>
                    <a:pt x="124460" y="1755148"/>
                  </a:lnTo>
                  <a:cubicBezTo>
                    <a:pt x="88900" y="1755148"/>
                    <a:pt x="59690" y="1725938"/>
                    <a:pt x="59690" y="169037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961941" y="59690"/>
                  </a:lnTo>
                  <a:moveTo>
                    <a:pt x="196194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690378"/>
                  </a:lnTo>
                  <a:cubicBezTo>
                    <a:pt x="0" y="1758958"/>
                    <a:pt x="55880" y="1814838"/>
                    <a:pt x="124460" y="1814838"/>
                  </a:cubicBezTo>
                  <a:lnTo>
                    <a:pt x="1961941" y="1814838"/>
                  </a:lnTo>
                  <a:cubicBezTo>
                    <a:pt x="2030521" y="1814838"/>
                    <a:pt x="2086401" y="1758958"/>
                    <a:pt x="2086401" y="1690378"/>
                  </a:cubicBezTo>
                  <a:lnTo>
                    <a:pt x="2086401" y="124460"/>
                  </a:lnTo>
                  <a:cubicBezTo>
                    <a:pt x="2086401" y="55880"/>
                    <a:pt x="2030521" y="0"/>
                    <a:pt x="1961941" y="0"/>
                  </a:cubicBezTo>
                  <a:close/>
                </a:path>
              </a:pathLst>
            </a:custGeom>
            <a:solidFill>
              <a:srgbClr val="0C989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6157756" y="5516797"/>
            <a:ext cx="3976616" cy="3459025"/>
            <a:chOff x="0" y="0"/>
            <a:chExt cx="2086401" cy="181483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86401" cy="1814838"/>
            </a:xfrm>
            <a:custGeom>
              <a:avLst/>
              <a:gdLst/>
              <a:ahLst/>
              <a:cxnLst/>
              <a:rect l="l" t="t" r="r" b="b"/>
              <a:pathLst>
                <a:path w="2086401" h="1814838">
                  <a:moveTo>
                    <a:pt x="1961941" y="59690"/>
                  </a:moveTo>
                  <a:cubicBezTo>
                    <a:pt x="1997501" y="59690"/>
                    <a:pt x="2026711" y="88900"/>
                    <a:pt x="2026711" y="124460"/>
                  </a:cubicBezTo>
                  <a:lnTo>
                    <a:pt x="2026711" y="1690378"/>
                  </a:lnTo>
                  <a:cubicBezTo>
                    <a:pt x="2026711" y="1725938"/>
                    <a:pt x="1997501" y="1755148"/>
                    <a:pt x="1961941" y="1755148"/>
                  </a:cubicBezTo>
                  <a:lnTo>
                    <a:pt x="124460" y="1755148"/>
                  </a:lnTo>
                  <a:cubicBezTo>
                    <a:pt x="88900" y="1755148"/>
                    <a:pt x="59690" y="1725938"/>
                    <a:pt x="59690" y="169037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961941" y="59690"/>
                  </a:lnTo>
                  <a:moveTo>
                    <a:pt x="196194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690378"/>
                  </a:lnTo>
                  <a:cubicBezTo>
                    <a:pt x="0" y="1758958"/>
                    <a:pt x="55880" y="1814838"/>
                    <a:pt x="124460" y="1814838"/>
                  </a:cubicBezTo>
                  <a:lnTo>
                    <a:pt x="1961941" y="1814838"/>
                  </a:lnTo>
                  <a:cubicBezTo>
                    <a:pt x="2030521" y="1814838"/>
                    <a:pt x="2086401" y="1758958"/>
                    <a:pt x="2086401" y="1690378"/>
                  </a:cubicBezTo>
                  <a:lnTo>
                    <a:pt x="2086401" y="124460"/>
                  </a:lnTo>
                  <a:cubicBezTo>
                    <a:pt x="2086401" y="55880"/>
                    <a:pt x="2030521" y="0"/>
                    <a:pt x="1961941" y="0"/>
                  </a:cubicBezTo>
                  <a:close/>
                </a:path>
              </a:pathLst>
            </a:custGeom>
            <a:solidFill>
              <a:srgbClr val="0C9898"/>
            </a:solidFill>
          </p:spPr>
        </p:sp>
      </p:grpSp>
      <p:sp>
        <p:nvSpPr>
          <p:cNvPr id="10" name="AutoShape 10"/>
          <p:cNvSpPr/>
          <p:nvPr/>
        </p:nvSpPr>
        <p:spPr>
          <a:xfrm rot="19840">
            <a:off x="1995294" y="3244411"/>
            <a:ext cx="335305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19840">
            <a:off x="6469656" y="3277899"/>
            <a:ext cx="335305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19840">
            <a:off x="6469656" y="6960899"/>
            <a:ext cx="335305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rot="19840">
            <a:off x="1995294" y="6927411"/>
            <a:ext cx="335305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Freeform 14"/>
          <p:cNvSpPr/>
          <p:nvPr/>
        </p:nvSpPr>
        <p:spPr>
          <a:xfrm>
            <a:off x="1028700" y="595966"/>
            <a:ext cx="1886593" cy="349020"/>
          </a:xfrm>
          <a:custGeom>
            <a:avLst/>
            <a:gdLst/>
            <a:ahLst/>
            <a:cxnLst/>
            <a:rect l="l" t="t" r="r" b="b"/>
            <a:pathLst>
              <a:path w="1886593" h="349020">
                <a:moveTo>
                  <a:pt x="0" y="0"/>
                </a:moveTo>
                <a:lnTo>
                  <a:pt x="1886593" y="0"/>
                </a:lnTo>
                <a:lnTo>
                  <a:pt x="1886593" y="349020"/>
                </a:lnTo>
                <a:lnTo>
                  <a:pt x="0" y="34902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035098" y="2139017"/>
            <a:ext cx="625523" cy="563752"/>
          </a:xfrm>
          <a:custGeom>
            <a:avLst/>
            <a:gdLst/>
            <a:ahLst/>
            <a:cxnLst/>
            <a:rect l="l" t="t" r="r" b="b"/>
            <a:pathLst>
              <a:path w="625523" h="563752">
                <a:moveTo>
                  <a:pt x="0" y="0"/>
                </a:moveTo>
                <a:lnTo>
                  <a:pt x="625522" y="0"/>
                </a:lnTo>
                <a:lnTo>
                  <a:pt x="625522" y="563752"/>
                </a:lnTo>
                <a:lnTo>
                  <a:pt x="0" y="5637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580684" y="2129651"/>
            <a:ext cx="326267" cy="711209"/>
          </a:xfrm>
          <a:custGeom>
            <a:avLst/>
            <a:gdLst/>
            <a:ahLst/>
            <a:cxnLst/>
            <a:rect l="l" t="t" r="r" b="b"/>
            <a:pathLst>
              <a:path w="326267" h="711209">
                <a:moveTo>
                  <a:pt x="0" y="0"/>
                </a:moveTo>
                <a:lnTo>
                  <a:pt x="326267" y="0"/>
                </a:lnTo>
                <a:lnTo>
                  <a:pt x="326267" y="711210"/>
                </a:lnTo>
                <a:lnTo>
                  <a:pt x="0" y="7112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971997" y="5804123"/>
            <a:ext cx="649914" cy="632042"/>
          </a:xfrm>
          <a:custGeom>
            <a:avLst/>
            <a:gdLst/>
            <a:ahLst/>
            <a:cxnLst/>
            <a:rect l="l" t="t" r="r" b="b"/>
            <a:pathLst>
              <a:path w="649914" h="632042">
                <a:moveTo>
                  <a:pt x="0" y="0"/>
                </a:moveTo>
                <a:lnTo>
                  <a:pt x="649914" y="0"/>
                </a:lnTo>
                <a:lnTo>
                  <a:pt x="649914" y="632042"/>
                </a:lnTo>
                <a:lnTo>
                  <a:pt x="0" y="6320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469684" y="5835965"/>
            <a:ext cx="686118" cy="631229"/>
          </a:xfrm>
          <a:custGeom>
            <a:avLst/>
            <a:gdLst/>
            <a:ahLst/>
            <a:cxnLst/>
            <a:rect l="l" t="t" r="r" b="b"/>
            <a:pathLst>
              <a:path w="686118" h="631229">
                <a:moveTo>
                  <a:pt x="0" y="0"/>
                </a:moveTo>
                <a:lnTo>
                  <a:pt x="686118" y="0"/>
                </a:lnTo>
                <a:lnTo>
                  <a:pt x="686118" y="631229"/>
                </a:lnTo>
                <a:lnTo>
                  <a:pt x="0" y="6312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7098790" y="2067050"/>
            <a:ext cx="2102496" cy="364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5"/>
              </a:lnSpc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Poppins Medium Bold" panose="02000000000000000000"/>
              </a:rPr>
              <a:t>Input Voltage</a:t>
            </a:r>
            <a:endParaRPr lang="en-US" sz="2800" b="1" dirty="0">
              <a:solidFill>
                <a:srgbClr val="0000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Poppins Medium Bold" panose="0200000000000000000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2689364" y="5803741"/>
            <a:ext cx="2238626" cy="713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5"/>
              </a:lnSpc>
            </a:pPr>
            <a:r>
              <a:rPr lang="en-US" altLang="zh-CN" sz="2800" b="1" dirty="0">
                <a:solidFill>
                  <a:srgbClr val="00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Poppins Medium Bold" panose="02000000000000000000"/>
              </a:rPr>
              <a:t>Efficiency Heat Dissipation</a:t>
            </a:r>
            <a:endParaRPr lang="en-US" altLang="zh-CN" sz="2800" b="1" dirty="0">
              <a:solidFill>
                <a:srgbClr val="0000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Poppins Medium Bold" panose="0200000000000000000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7206615" y="5793105"/>
            <a:ext cx="3620135" cy="356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85"/>
              </a:lnSpc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Poppins Medium Bold" panose="02000000000000000000"/>
              </a:rPr>
              <a:t>Expansion M</a:t>
            </a:r>
            <a:r>
              <a:rPr lang="en-US" altLang="zh-CN" sz="2800" b="1" dirty="0">
                <a:solidFill>
                  <a:srgbClr val="00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Poppins Medium Bold" panose="02000000000000000000"/>
              </a:rPr>
              <a:t>odule</a:t>
            </a:r>
            <a:endParaRPr lang="en-US" sz="2800" b="1" dirty="0">
              <a:solidFill>
                <a:srgbClr val="0000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Poppins Medium Bold" panose="0200000000000000000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035423" y="3412036"/>
            <a:ext cx="3387359" cy="1346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altLang="zh-CN" sz="2000" b="1" dirty="0">
                <a:solidFill>
                  <a:srgbClr val="545454"/>
                </a:solidFill>
                <a:latin typeface="+mj-lt"/>
                <a:ea typeface="Calibri" panose="020F0502020204030204" charset="0"/>
                <a:cs typeface="Calibri" panose="020F0502020204030204" charset="0"/>
                <a:sym typeface="Poppins Medium" panose="00000600000000000000"/>
              </a:rPr>
              <a:t>Small size design saves installation space.</a:t>
            </a:r>
            <a:br>
              <a:rPr lang="en-US" altLang="zh-CN" sz="2000" b="1" dirty="0">
                <a:solidFill>
                  <a:srgbClr val="545454"/>
                </a:solidFill>
                <a:latin typeface="+mj-lt"/>
                <a:ea typeface="Calibri" panose="020F0502020204030204" charset="0"/>
                <a:cs typeface="Calibri" panose="020F0502020204030204" charset="0"/>
                <a:sym typeface="Poppins Medium" panose="00000600000000000000"/>
              </a:rPr>
            </a:br>
            <a:r>
              <a:rPr lang="en-US" altLang="zh-CN" sz="2000" b="1" dirty="0">
                <a:solidFill>
                  <a:srgbClr val="545454"/>
                </a:solidFill>
                <a:latin typeface="+mj-lt"/>
                <a:ea typeface="Calibri" panose="020F0502020204030204" charset="0"/>
                <a:cs typeface="Calibri" panose="020F0502020204030204" charset="0"/>
                <a:sym typeface="Poppins Medium" panose="00000600000000000000"/>
              </a:rPr>
              <a:t>Compared with VB series, the volume is reduced by 31% on average.</a:t>
            </a:r>
            <a:endParaRPr lang="en-US" altLang="zh-CN" sz="2000" b="1" dirty="0">
              <a:solidFill>
                <a:srgbClr val="545454"/>
              </a:solidFill>
              <a:latin typeface="+mj-lt"/>
              <a:ea typeface="Calibri" panose="020F0502020204030204" charset="0"/>
              <a:cs typeface="Calibri" panose="020F0502020204030204" charset="0"/>
              <a:sym typeface="Poppins Medium" panose="00000600000000000000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7098790" y="2463816"/>
            <a:ext cx="2994029" cy="317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0"/>
              </a:lnSpc>
            </a:pPr>
            <a:r>
              <a:rPr lang="en-US" sz="1915" dirty="0">
                <a:solidFill>
                  <a:srgbClr val="000000"/>
                </a:solidFill>
                <a:latin typeface="Poppins Medium" panose="00000600000000000000"/>
                <a:ea typeface="Poppins Medium" panose="00000600000000000000"/>
                <a:cs typeface="Poppins Medium" panose="00000600000000000000"/>
                <a:sym typeface="Poppins Medium" panose="00000600000000000000"/>
              </a:rPr>
              <a:t>Various supply voltage</a:t>
            </a:r>
            <a:endParaRPr lang="en-US" sz="1915" dirty="0">
              <a:solidFill>
                <a:srgbClr val="000000"/>
              </a:solidFill>
              <a:latin typeface="Poppins Medium" panose="00000600000000000000"/>
              <a:ea typeface="Poppins Medium" panose="00000600000000000000"/>
              <a:cs typeface="Poppins Medium" panose="00000600000000000000"/>
              <a:sym typeface="Poppins Medium" panose="0000060000000000000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7206489" y="6212942"/>
            <a:ext cx="2994029" cy="328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0"/>
              </a:lnSpc>
            </a:pPr>
            <a:r>
              <a:rPr lang="en-US" sz="1915" dirty="0">
                <a:solidFill>
                  <a:srgbClr val="000000"/>
                </a:solidFill>
                <a:latin typeface="Poppins Medium" panose="00000600000000000000"/>
                <a:ea typeface="Poppins Medium" panose="00000600000000000000"/>
                <a:cs typeface="Poppins Medium" panose="00000600000000000000"/>
                <a:sym typeface="Poppins Medium" panose="00000600000000000000"/>
              </a:rPr>
              <a:t>Special features</a:t>
            </a:r>
            <a:endParaRPr lang="en-US" sz="1915" dirty="0">
              <a:solidFill>
                <a:srgbClr val="000000"/>
              </a:solidFill>
              <a:latin typeface="Poppins Medium" panose="00000600000000000000"/>
              <a:ea typeface="Poppins Medium" panose="00000600000000000000"/>
              <a:cs typeface="Poppins Medium" panose="00000600000000000000"/>
              <a:sym typeface="Poppins Medium" panose="00000600000000000000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0827015" y="2455020"/>
            <a:ext cx="6111109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90"/>
              </a:lnSpc>
            </a:pPr>
            <a:r>
              <a:rPr lang="en-US" sz="7000" spc="104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Advantage</a:t>
            </a:r>
            <a:endParaRPr lang="en-US" sz="7000" spc="104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0827015" y="1878191"/>
            <a:ext cx="4379669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 dirty="0">
                <a:solidFill>
                  <a:srgbClr val="726F6F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VC Series</a:t>
            </a:r>
            <a:endParaRPr lang="en-US" sz="2700" dirty="0">
              <a:solidFill>
                <a:srgbClr val="726F6F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0827015" y="4024333"/>
            <a:ext cx="6111109" cy="625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0"/>
              </a:lnSpc>
            </a:pPr>
            <a:r>
              <a:rPr lang="en-US" sz="1790" dirty="0">
                <a:solidFill>
                  <a:srgbClr val="000000"/>
                </a:solidFill>
                <a:latin typeface="Poppins Medium" panose="00000600000000000000"/>
                <a:ea typeface="Poppins Medium" panose="00000600000000000000"/>
                <a:cs typeface="Poppins Medium" panose="00000600000000000000"/>
                <a:sym typeface="Poppins Medium" panose="00000600000000000000"/>
              </a:rPr>
              <a:t>Through technical development and improvement, VC series has more powerful functions</a:t>
            </a:r>
            <a:endParaRPr lang="en-US" sz="1790" dirty="0">
              <a:solidFill>
                <a:srgbClr val="000000"/>
              </a:solidFill>
              <a:latin typeface="Poppins Medium" panose="00000600000000000000"/>
              <a:ea typeface="Poppins Medium" panose="00000600000000000000"/>
              <a:cs typeface="Poppins Medium" panose="00000600000000000000"/>
              <a:sym typeface="Poppins Medium" panose="00000600000000000000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6413739" y="3314403"/>
            <a:ext cx="3730738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altLang="zh-CN" sz="2000" b="1" dirty="0">
                <a:solidFill>
                  <a:srgbClr val="545454"/>
                </a:solidFill>
                <a:latin typeface="+mj-lt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Single-phase 220V</a:t>
            </a:r>
            <a:r>
              <a:rPr lang="en-US" sz="2000" b="1" dirty="0">
                <a:solidFill>
                  <a:srgbClr val="000000"/>
                </a:solidFill>
                <a:latin typeface="+mj-lt"/>
                <a:ea typeface="Poppins Medium" panose="00000600000000000000"/>
                <a:cs typeface="Poppins Medium" panose="00000600000000000000"/>
                <a:sym typeface="Poppins Medium" panose="00000600000000000000"/>
              </a:rPr>
              <a:t> </a:t>
            </a:r>
            <a:endParaRPr lang="en-US" sz="2000" b="1" dirty="0">
              <a:solidFill>
                <a:srgbClr val="000000"/>
              </a:solidFill>
              <a:latin typeface="+mj-lt"/>
              <a:ea typeface="Poppins Medium" panose="00000600000000000000"/>
              <a:cs typeface="Poppins Medium" panose="00000600000000000000"/>
              <a:sym typeface="Poppins Medium" panose="00000600000000000000"/>
            </a:endParaRPr>
          </a:p>
          <a:p>
            <a:pPr algn="l">
              <a:lnSpc>
                <a:spcPts val="2100"/>
              </a:lnSpc>
            </a:pPr>
            <a:r>
              <a:rPr lang="en-US" altLang="zh-CN" sz="2000" b="1" dirty="0">
                <a:solidFill>
                  <a:srgbClr val="545454"/>
                </a:solidFill>
                <a:latin typeface="+mj-lt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Three-phase 380V/415V/</a:t>
            </a:r>
            <a:endParaRPr lang="en-US" altLang="zh-CN" sz="2000" b="1" dirty="0">
              <a:solidFill>
                <a:srgbClr val="545454"/>
              </a:solidFill>
              <a:latin typeface="+mj-lt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algn="l">
              <a:lnSpc>
                <a:spcPts val="2100"/>
              </a:lnSpc>
            </a:pPr>
            <a:r>
              <a:rPr lang="en-US" altLang="zh-CN" sz="2000" b="1" dirty="0">
                <a:solidFill>
                  <a:srgbClr val="545454"/>
                </a:solidFill>
                <a:latin typeface="+mj-lt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                        440V /480V</a:t>
            </a:r>
            <a:endParaRPr lang="en-US" altLang="zh-CN" sz="2000" b="1" dirty="0">
              <a:solidFill>
                <a:srgbClr val="545454"/>
              </a:solidFill>
              <a:latin typeface="+mj-lt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algn="l">
              <a:lnSpc>
                <a:spcPts val="2100"/>
              </a:lnSpc>
            </a:pPr>
            <a:r>
              <a:rPr lang="en-US" altLang="zh-CN" sz="2000" b="1" dirty="0">
                <a:solidFill>
                  <a:srgbClr val="545454"/>
                </a:solidFill>
                <a:latin typeface="+mj-lt"/>
                <a:ea typeface="Calibri" panose="020F0502020204030204" charset="0"/>
                <a:cs typeface="Calibri" panose="020F0502020204030204" charset="0"/>
                <a:sym typeface="Poppins Medium" panose="00000600000000000000"/>
              </a:rPr>
              <a:t>Allowable fluctuation:</a:t>
            </a:r>
            <a:r>
              <a:rPr lang="en-US" altLang="zh-CN" sz="2000" b="1" dirty="0">
                <a:solidFill>
                  <a:srgbClr val="000000"/>
                </a:solidFill>
                <a:latin typeface="+mj-lt"/>
                <a:ea typeface="Calibri" panose="020F0502020204030204" charset="0"/>
                <a:cs typeface="Poppins Medium" panose="00000600000000000000"/>
                <a:sym typeface="Poppins Medium" panose="00000600000000000000"/>
              </a:rPr>
              <a:t> </a:t>
            </a:r>
            <a:endParaRPr lang="en-US" altLang="zh-CN" sz="2000" b="1" dirty="0">
              <a:solidFill>
                <a:srgbClr val="000000"/>
              </a:solidFill>
              <a:latin typeface="+mj-lt"/>
              <a:ea typeface="Calibri" panose="020F0502020204030204" charset="0"/>
              <a:cs typeface="Poppins Medium" panose="00000600000000000000"/>
              <a:sym typeface="Poppins Medium" panose="00000600000000000000"/>
            </a:endParaRPr>
          </a:p>
          <a:p>
            <a:pPr algn="l">
              <a:lnSpc>
                <a:spcPts val="2100"/>
              </a:lnSpc>
            </a:pPr>
            <a:r>
              <a:rPr lang="en-US" altLang="zh-CN" sz="2000" b="1" dirty="0">
                <a:solidFill>
                  <a:srgbClr val="545454"/>
                </a:solidFill>
                <a:latin typeface="+mj-lt"/>
                <a:ea typeface="Calibri" panose="020F0502020204030204" charset="0"/>
                <a:cs typeface="Calibri" panose="020F0502020204030204" charset="0"/>
                <a:sym typeface="Poppins Medium" panose="00000600000000000000"/>
              </a:rPr>
              <a:t>220V-15% ~ 220V+15%</a:t>
            </a:r>
            <a:endParaRPr lang="en-US" altLang="zh-CN" sz="2000" b="1" dirty="0">
              <a:solidFill>
                <a:srgbClr val="545454"/>
              </a:solidFill>
              <a:latin typeface="+mj-lt"/>
              <a:ea typeface="Calibri" panose="020F0502020204030204" charset="0"/>
              <a:cs typeface="Calibri" panose="020F0502020204030204" charset="0"/>
              <a:sym typeface="Poppins Medium" panose="00000600000000000000"/>
            </a:endParaRPr>
          </a:p>
          <a:p>
            <a:pPr algn="l">
              <a:lnSpc>
                <a:spcPts val="2100"/>
              </a:lnSpc>
            </a:pPr>
            <a:r>
              <a:rPr lang="en-US" altLang="zh-CN" sz="2000" b="1" dirty="0">
                <a:solidFill>
                  <a:srgbClr val="545454"/>
                </a:solidFill>
                <a:latin typeface="+mj-lt"/>
                <a:ea typeface="Calibri" panose="020F0502020204030204" charset="0"/>
                <a:cs typeface="Calibri" panose="020F0502020204030204" charset="0"/>
                <a:sym typeface="Poppins Medium" panose="00000600000000000000"/>
              </a:rPr>
              <a:t>380V-15% ~ 480V+10%</a:t>
            </a:r>
            <a:endParaRPr lang="en-US" altLang="zh-CN" sz="2000" b="1" dirty="0">
              <a:solidFill>
                <a:srgbClr val="545454"/>
              </a:solidFill>
              <a:latin typeface="+mj-lt"/>
              <a:ea typeface="Calibri" panose="020F0502020204030204" charset="0"/>
              <a:cs typeface="Calibri" panose="020F0502020204030204" charset="0"/>
              <a:sym typeface="Poppins Medium" panose="00000600000000000000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971997" y="7124615"/>
            <a:ext cx="3353037" cy="807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altLang="zh-CN" sz="2000" b="1" dirty="0">
                <a:solidFill>
                  <a:srgbClr val="545454"/>
                </a:solidFill>
                <a:latin typeface="+mj-lt"/>
                <a:ea typeface="Calibri" panose="020F0502020204030204" charset="0"/>
                <a:cs typeface="Calibri" panose="020F0502020204030204" charset="0"/>
                <a:sym typeface="Poppins Medium" panose="00000600000000000000"/>
              </a:rPr>
              <a:t>New type of radiator design, reduce the overall volume</a:t>
            </a:r>
            <a:endParaRPr lang="en-US" altLang="zh-CN" sz="2000" b="1" dirty="0">
              <a:solidFill>
                <a:srgbClr val="545454"/>
              </a:solidFill>
              <a:latin typeface="+mj-lt"/>
              <a:ea typeface="Calibri" panose="020F0502020204030204" charset="0"/>
              <a:cs typeface="Calibri" panose="020F0502020204030204" charset="0"/>
              <a:sym typeface="Poppins Medium" panose="00000600000000000000"/>
            </a:endParaRPr>
          </a:p>
          <a:p>
            <a:pPr algn="l">
              <a:lnSpc>
                <a:spcPts val="2100"/>
              </a:lnSpc>
            </a:pPr>
            <a:endParaRPr lang="en-US" altLang="zh-CN" sz="2000" b="1" dirty="0">
              <a:solidFill>
                <a:srgbClr val="545454"/>
              </a:solidFill>
              <a:latin typeface="+mj-lt"/>
              <a:ea typeface="Calibri" panose="020F0502020204030204" charset="0"/>
              <a:cs typeface="Calibri" panose="020F0502020204030204" charset="0"/>
              <a:sym typeface="Poppins Medium" panose="00000600000000000000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6469780" y="7224310"/>
            <a:ext cx="3501505" cy="807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  <a:buClrTx/>
              <a:buSzTx/>
              <a:buFontTx/>
            </a:pPr>
            <a:r>
              <a:rPr lang="en-US" altLang="zh-CN" sz="2000" b="1" dirty="0">
                <a:solidFill>
                  <a:srgbClr val="545454"/>
                </a:solidFill>
                <a:latin typeface="+mj-lt"/>
                <a:ea typeface="Calibri" panose="020F0502020204030204" charset="0"/>
                <a:cs typeface="Calibri" panose="020F0502020204030204" charset="0"/>
                <a:sym typeface="Poppins Medium" panose="00000600000000000000"/>
              </a:rPr>
              <a:t>Extended IO;</a:t>
            </a:r>
            <a:endParaRPr lang="en-US" altLang="zh-CN" sz="2000" b="1" dirty="0">
              <a:solidFill>
                <a:srgbClr val="545454"/>
              </a:solidFill>
              <a:latin typeface="+mj-lt"/>
              <a:ea typeface="Calibri" panose="020F0502020204030204" charset="0"/>
              <a:cs typeface="Calibri" panose="020F0502020204030204" charset="0"/>
              <a:sym typeface="Poppins Medium" panose="00000600000000000000"/>
            </a:endParaRPr>
          </a:p>
          <a:p>
            <a:pPr algn="l">
              <a:lnSpc>
                <a:spcPts val="2100"/>
              </a:lnSpc>
              <a:buClrTx/>
              <a:buSzTx/>
              <a:buFontTx/>
            </a:pPr>
            <a:r>
              <a:rPr lang="en-US" altLang="zh-CN" sz="2000" b="1" dirty="0">
                <a:solidFill>
                  <a:srgbClr val="545454"/>
                </a:solidFill>
                <a:latin typeface="+mj-lt"/>
                <a:ea typeface="Calibri" panose="020F0502020204030204" charset="0"/>
                <a:cs typeface="Calibri" panose="020F0502020204030204" charset="0"/>
                <a:sym typeface="Poppins Medium" panose="00000600000000000000"/>
              </a:rPr>
              <a:t>Special protocol;</a:t>
            </a:r>
            <a:endParaRPr lang="en-US" altLang="zh-CN" sz="2000" b="1" dirty="0">
              <a:solidFill>
                <a:srgbClr val="545454"/>
              </a:solidFill>
              <a:latin typeface="+mj-lt"/>
              <a:ea typeface="Calibri" panose="020F0502020204030204" charset="0"/>
              <a:cs typeface="Calibri" panose="020F0502020204030204" charset="0"/>
              <a:sym typeface="Poppins Medium" panose="00000600000000000000"/>
            </a:endParaRPr>
          </a:p>
          <a:p>
            <a:pPr algn="l">
              <a:lnSpc>
                <a:spcPts val="2100"/>
              </a:lnSpc>
              <a:buClrTx/>
              <a:buSzTx/>
              <a:buFontTx/>
            </a:pPr>
            <a:r>
              <a:rPr lang="en-US" altLang="zh-CN" sz="2000" b="1" dirty="0">
                <a:solidFill>
                  <a:srgbClr val="545454"/>
                </a:solidFill>
                <a:latin typeface="+mj-lt"/>
                <a:ea typeface="Calibri" panose="020F0502020204030204" charset="0"/>
                <a:cs typeface="Calibri" panose="020F0502020204030204" charset="0"/>
                <a:sym typeface="Poppins Medium" panose="00000600000000000000"/>
              </a:rPr>
              <a:t>Encoder type</a:t>
            </a:r>
            <a:endParaRPr lang="en-US" altLang="zh-CN" sz="2000" b="1" dirty="0">
              <a:solidFill>
                <a:srgbClr val="545454"/>
              </a:solidFill>
              <a:latin typeface="+mj-lt"/>
              <a:ea typeface="Calibri" panose="020F0502020204030204" charset="0"/>
              <a:cs typeface="Calibri" panose="020F0502020204030204" charset="0"/>
              <a:sym typeface="Poppins Medium" panose="0000060000000000000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2819463" y="2001709"/>
            <a:ext cx="2056663" cy="713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2785"/>
              </a:lnSpc>
              <a:defRPr sz="1990">
                <a:solidFill>
                  <a:srgbClr val="000000"/>
                </a:solidFill>
                <a:latin typeface="Poppins Medium Bold" panose="02000000000000000000"/>
                <a:ea typeface="Poppins Medium Bold" panose="02000000000000000000"/>
                <a:cs typeface="Poppins Medium Bold" panose="02000000000000000000"/>
              </a:defRPr>
            </a:lvl1pPr>
          </a:lstStyle>
          <a:p>
            <a:r>
              <a:rPr lang="en-US" altLang="zh-CN" sz="2800" b="1" dirty="0">
                <a:latin typeface="Calibri" panose="020F0502020204030204" charset="0"/>
                <a:cs typeface="Calibri" panose="020F0502020204030204" charset="0"/>
              </a:rPr>
              <a:t>Narrow-body Structure</a:t>
            </a:r>
            <a:endParaRPr lang="en-US" altLang="zh-CN" sz="2800" b="1" dirty="0"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0511" r="13500" b="5696"/>
          <a:stretch>
            <a:fillRect/>
          </a:stretch>
        </p:blipFill>
        <p:spPr>
          <a:xfrm>
            <a:off x="11364718" y="5143500"/>
            <a:ext cx="5271232" cy="441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690781"/>
            <a:ext cx="1623060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90"/>
              </a:lnSpc>
              <a:buClrTx/>
              <a:buSzTx/>
              <a:buFontTx/>
            </a:pPr>
            <a:r>
              <a:rPr lang="en-US" sz="7000" spc="104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MODEL SELECTION</a:t>
            </a:r>
            <a:endParaRPr lang="en-US" sz="7000" spc="104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28700" y="595966"/>
            <a:ext cx="1886593" cy="349020"/>
          </a:xfrm>
          <a:custGeom>
            <a:avLst/>
            <a:gdLst/>
            <a:ahLst/>
            <a:cxnLst/>
            <a:rect l="l" t="t" r="r" b="b"/>
            <a:pathLst>
              <a:path w="1886593" h="349020">
                <a:moveTo>
                  <a:pt x="0" y="0"/>
                </a:moveTo>
                <a:lnTo>
                  <a:pt x="1886593" y="0"/>
                </a:lnTo>
                <a:lnTo>
                  <a:pt x="1886593" y="349020"/>
                </a:lnTo>
                <a:lnTo>
                  <a:pt x="0" y="34902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971800" y="3238500"/>
            <a:ext cx="11999595" cy="789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5600" spc="84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VC - 4  T  18R5 B - E</a:t>
            </a:r>
            <a:endParaRPr lang="en-US" sz="5600" spc="84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803971" y="5746151"/>
            <a:ext cx="1331908" cy="510142"/>
            <a:chOff x="0" y="0"/>
            <a:chExt cx="781815" cy="29944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1815" cy="299447"/>
            </a:xfrm>
            <a:custGeom>
              <a:avLst/>
              <a:gdLst/>
              <a:ahLst/>
              <a:cxnLst/>
              <a:rect l="l" t="t" r="r" b="b"/>
              <a:pathLst>
                <a:path w="781815" h="299447">
                  <a:moveTo>
                    <a:pt x="0" y="0"/>
                  </a:moveTo>
                  <a:lnTo>
                    <a:pt x="781815" y="0"/>
                  </a:lnTo>
                  <a:lnTo>
                    <a:pt x="781815" y="299447"/>
                  </a:lnTo>
                  <a:lnTo>
                    <a:pt x="0" y="299447"/>
                  </a:lnTo>
                  <a:close/>
                </a:path>
              </a:pathLst>
            </a:custGeom>
            <a:solidFill>
              <a:srgbClr val="83CFC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4732162" y="5746151"/>
            <a:ext cx="1331908" cy="510142"/>
            <a:chOff x="0" y="0"/>
            <a:chExt cx="781815" cy="29944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81815" cy="299447"/>
            </a:xfrm>
            <a:custGeom>
              <a:avLst/>
              <a:gdLst/>
              <a:ahLst/>
              <a:cxnLst/>
              <a:rect l="l" t="t" r="r" b="b"/>
              <a:pathLst>
                <a:path w="781815" h="299447">
                  <a:moveTo>
                    <a:pt x="0" y="0"/>
                  </a:moveTo>
                  <a:lnTo>
                    <a:pt x="781815" y="0"/>
                  </a:lnTo>
                  <a:lnTo>
                    <a:pt x="781815" y="299447"/>
                  </a:lnTo>
                  <a:lnTo>
                    <a:pt x="0" y="299447"/>
                  </a:lnTo>
                  <a:close/>
                </a:path>
              </a:pathLst>
            </a:custGeom>
            <a:solidFill>
              <a:srgbClr val="83CFC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865253" y="5746151"/>
            <a:ext cx="1331908" cy="510142"/>
            <a:chOff x="0" y="0"/>
            <a:chExt cx="781815" cy="29944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81815" cy="299447"/>
            </a:xfrm>
            <a:custGeom>
              <a:avLst/>
              <a:gdLst/>
              <a:ahLst/>
              <a:cxnLst/>
              <a:rect l="l" t="t" r="r" b="b"/>
              <a:pathLst>
                <a:path w="781815" h="299447">
                  <a:moveTo>
                    <a:pt x="0" y="0"/>
                  </a:moveTo>
                  <a:lnTo>
                    <a:pt x="781815" y="0"/>
                  </a:lnTo>
                  <a:lnTo>
                    <a:pt x="781815" y="299447"/>
                  </a:lnTo>
                  <a:lnTo>
                    <a:pt x="0" y="299447"/>
                  </a:lnTo>
                  <a:close/>
                </a:path>
              </a:pathLst>
            </a:custGeom>
            <a:solidFill>
              <a:srgbClr val="83CFC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1005760" y="5738362"/>
            <a:ext cx="1331908" cy="510142"/>
            <a:chOff x="0" y="0"/>
            <a:chExt cx="781815" cy="29944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81815" cy="299447"/>
            </a:xfrm>
            <a:custGeom>
              <a:avLst/>
              <a:gdLst/>
              <a:ahLst/>
              <a:cxnLst/>
              <a:rect l="l" t="t" r="r" b="b"/>
              <a:pathLst>
                <a:path w="781815" h="299447">
                  <a:moveTo>
                    <a:pt x="0" y="0"/>
                  </a:moveTo>
                  <a:lnTo>
                    <a:pt x="781815" y="0"/>
                  </a:lnTo>
                  <a:lnTo>
                    <a:pt x="781815" y="299447"/>
                  </a:lnTo>
                  <a:lnTo>
                    <a:pt x="0" y="299447"/>
                  </a:lnTo>
                  <a:close/>
                </a:path>
              </a:pathLst>
            </a:custGeom>
            <a:solidFill>
              <a:srgbClr val="83CFCF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2920154" y="5746151"/>
            <a:ext cx="510142" cy="51014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83CFCF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5848345" y="5746151"/>
            <a:ext cx="510142" cy="510142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83CFC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8981435" y="5746151"/>
            <a:ext cx="510142" cy="510142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83CFC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2121943" y="5738362"/>
            <a:ext cx="510142" cy="510142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83CFCF"/>
            </a:solidFill>
          </p:spPr>
        </p:sp>
      </p:grpSp>
      <p:sp>
        <p:nvSpPr>
          <p:cNvPr id="25" name="TextBox 25"/>
          <p:cNvSpPr txBox="1"/>
          <p:nvPr/>
        </p:nvSpPr>
        <p:spPr>
          <a:xfrm>
            <a:off x="2059042" y="5812316"/>
            <a:ext cx="123796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Series</a:t>
            </a:r>
            <a:endParaRPr lang="en-US" sz="2000">
              <a:solidFill>
                <a:srgbClr val="000000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4987233" y="5812316"/>
            <a:ext cx="123796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Voltage</a:t>
            </a:r>
            <a:endParaRPr lang="en-US" sz="2000">
              <a:solidFill>
                <a:srgbClr val="000000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8120323" y="5812316"/>
            <a:ext cx="123796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Input</a:t>
            </a:r>
            <a:endParaRPr lang="en-US" sz="2000">
              <a:solidFill>
                <a:srgbClr val="000000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1260831" y="5804527"/>
            <a:ext cx="123796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Power 1</a:t>
            </a:r>
            <a:endParaRPr lang="en-US" sz="2000">
              <a:solidFill>
                <a:srgbClr val="000000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grpSp>
        <p:nvGrpSpPr>
          <p:cNvPr id="30" name="Group 30"/>
          <p:cNvGrpSpPr/>
          <p:nvPr/>
        </p:nvGrpSpPr>
        <p:grpSpPr>
          <a:xfrm>
            <a:off x="1548901" y="5746151"/>
            <a:ext cx="510142" cy="510142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C9898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4477091" y="5746151"/>
            <a:ext cx="510142" cy="510142"/>
            <a:chOff x="0" y="0"/>
            <a:chExt cx="6350000" cy="63500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C9898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7610182" y="5746151"/>
            <a:ext cx="510142" cy="510142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C9898"/>
            </a:solidFill>
          </p:spPr>
        </p:sp>
      </p:grpSp>
      <p:grpSp>
        <p:nvGrpSpPr>
          <p:cNvPr id="36" name="Group 36"/>
          <p:cNvGrpSpPr/>
          <p:nvPr/>
        </p:nvGrpSpPr>
        <p:grpSpPr>
          <a:xfrm>
            <a:off x="10750689" y="5738362"/>
            <a:ext cx="510142" cy="510142"/>
            <a:chOff x="0" y="0"/>
            <a:chExt cx="6350000" cy="6350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C9898"/>
            </a:solidFill>
          </p:spPr>
        </p:sp>
      </p:grpSp>
      <p:sp>
        <p:nvSpPr>
          <p:cNvPr id="40" name="TextBox 40"/>
          <p:cNvSpPr txBox="1"/>
          <p:nvPr/>
        </p:nvSpPr>
        <p:spPr>
          <a:xfrm>
            <a:off x="1684604" y="6555604"/>
            <a:ext cx="1859037" cy="330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80"/>
              </a:lnSpc>
              <a:spcBef>
                <a:spcPct val="0"/>
              </a:spcBef>
            </a:pPr>
            <a:r>
              <a:rPr lang="en-US" sz="2000" dirty="0">
                <a:solidFill>
                  <a:srgbClr val="111B1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VC Series</a:t>
            </a:r>
            <a:endParaRPr lang="en-US" sz="2000" dirty="0">
              <a:solidFill>
                <a:srgbClr val="111B1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4872880" y="6555604"/>
            <a:ext cx="1235550" cy="315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80"/>
              </a:lnSpc>
              <a:spcBef>
                <a:spcPct val="0"/>
              </a:spcBef>
            </a:pPr>
            <a:r>
              <a:rPr lang="en-US" sz="2000">
                <a:solidFill>
                  <a:srgbClr val="111B1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2 : 220V</a:t>
            </a:r>
            <a:endParaRPr lang="en-US" sz="2000">
              <a:solidFill>
                <a:srgbClr val="111B1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7769700" y="6555604"/>
            <a:ext cx="2048513" cy="315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80"/>
              </a:lnSpc>
              <a:spcBef>
                <a:spcPct val="0"/>
              </a:spcBef>
            </a:pPr>
            <a:r>
              <a:rPr lang="en-US" sz="2000">
                <a:solidFill>
                  <a:srgbClr val="111B1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S : Single phase</a:t>
            </a:r>
            <a:endParaRPr lang="en-US" sz="2000">
              <a:solidFill>
                <a:srgbClr val="111B1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10910207" y="6547815"/>
            <a:ext cx="2048513" cy="315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80"/>
              </a:lnSpc>
              <a:spcBef>
                <a:spcPct val="0"/>
              </a:spcBef>
            </a:pPr>
            <a:r>
              <a:rPr lang="en-US" sz="2000">
                <a:solidFill>
                  <a:srgbClr val="111B1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18R5 : 18.5kW</a:t>
            </a:r>
            <a:endParaRPr lang="en-US" sz="2000">
              <a:solidFill>
                <a:srgbClr val="111B1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4872880" y="7040255"/>
            <a:ext cx="2052449" cy="330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80"/>
              </a:lnSpc>
              <a:spcBef>
                <a:spcPct val="0"/>
              </a:spcBef>
            </a:pPr>
            <a:r>
              <a:rPr lang="en-US" sz="2000">
                <a:solidFill>
                  <a:srgbClr val="111B1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4 : 380V </a:t>
            </a:r>
            <a:endParaRPr lang="en-US" sz="2000">
              <a:solidFill>
                <a:srgbClr val="111B1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7769700" y="7040255"/>
            <a:ext cx="2048513" cy="315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80"/>
              </a:lnSpc>
              <a:spcBef>
                <a:spcPct val="0"/>
              </a:spcBef>
            </a:pPr>
            <a:r>
              <a:rPr lang="en-US" sz="2000">
                <a:solidFill>
                  <a:srgbClr val="111B1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T : Three phase</a:t>
            </a:r>
            <a:endParaRPr lang="en-US" sz="2000">
              <a:solidFill>
                <a:srgbClr val="111B1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10910207" y="7032466"/>
            <a:ext cx="2680028" cy="661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80"/>
              </a:lnSpc>
            </a:pPr>
            <a:r>
              <a:rPr lang="en-US" sz="2000">
                <a:solidFill>
                  <a:srgbClr val="111B1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R is decimal point</a:t>
            </a:r>
            <a:endParaRPr lang="en-US" sz="2000">
              <a:solidFill>
                <a:srgbClr val="111B1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algn="l">
              <a:lnSpc>
                <a:spcPts val="2580"/>
              </a:lnSpc>
            </a:pPr>
            <a:r>
              <a:rPr lang="en-US" sz="2000">
                <a:solidFill>
                  <a:srgbClr val="111B1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B: Built-in brake unit</a:t>
            </a:r>
            <a:endParaRPr lang="en-US" sz="2000">
              <a:solidFill>
                <a:srgbClr val="111B1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grpSp>
        <p:nvGrpSpPr>
          <p:cNvPr id="49" name="Group 49"/>
          <p:cNvGrpSpPr/>
          <p:nvPr/>
        </p:nvGrpSpPr>
        <p:grpSpPr>
          <a:xfrm>
            <a:off x="6007496" y="4127296"/>
            <a:ext cx="510142" cy="510142"/>
            <a:chOff x="0" y="0"/>
            <a:chExt cx="680189" cy="680189"/>
          </a:xfrm>
        </p:grpSpPr>
        <p:grpSp>
          <p:nvGrpSpPr>
            <p:cNvPr id="50" name="Group 50"/>
            <p:cNvGrpSpPr/>
            <p:nvPr/>
          </p:nvGrpSpPr>
          <p:grpSpPr>
            <a:xfrm>
              <a:off x="0" y="0"/>
              <a:ext cx="680189" cy="680189"/>
              <a:chOff x="0" y="0"/>
              <a:chExt cx="6350000" cy="6350000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C9898"/>
              </a:solidFill>
            </p:spPr>
          </p:sp>
        </p:grpSp>
        <p:sp>
          <p:nvSpPr>
            <p:cNvPr id="52" name="TextBox 52"/>
            <p:cNvSpPr txBox="1"/>
            <p:nvPr/>
          </p:nvSpPr>
          <p:spPr>
            <a:xfrm>
              <a:off x="180938" y="159991"/>
              <a:ext cx="332950" cy="393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0"/>
                </a:lnSpc>
              </a:pPr>
              <a:r>
                <a:rPr lang="en-US" sz="2075">
                  <a:solidFill>
                    <a:srgbClr val="FFFFFF"/>
                  </a:solidFill>
                  <a:latin typeface="Aileron Bold" panose="00000800000000000000"/>
                  <a:ea typeface="Aileron Bold" panose="00000800000000000000"/>
                  <a:cs typeface="Aileron Bold" panose="00000800000000000000"/>
                  <a:sym typeface="Aileron Bold" panose="00000800000000000000"/>
                </a:rPr>
                <a:t>1</a:t>
              </a:r>
              <a:endPara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endParaRP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7429095" y="4127296"/>
            <a:ext cx="510142" cy="510142"/>
            <a:chOff x="0" y="0"/>
            <a:chExt cx="680189" cy="680189"/>
          </a:xfrm>
        </p:grpSpPr>
        <p:grpSp>
          <p:nvGrpSpPr>
            <p:cNvPr id="54" name="Group 54"/>
            <p:cNvGrpSpPr/>
            <p:nvPr/>
          </p:nvGrpSpPr>
          <p:grpSpPr>
            <a:xfrm>
              <a:off x="0" y="0"/>
              <a:ext cx="680189" cy="680189"/>
              <a:chOff x="0" y="0"/>
              <a:chExt cx="6350000" cy="635000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C9898"/>
              </a:solidFill>
            </p:spPr>
          </p:sp>
        </p:grpSp>
        <p:sp>
          <p:nvSpPr>
            <p:cNvPr id="56" name="TextBox 56"/>
            <p:cNvSpPr txBox="1"/>
            <p:nvPr/>
          </p:nvSpPr>
          <p:spPr>
            <a:xfrm>
              <a:off x="180938" y="159991"/>
              <a:ext cx="332950" cy="393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0"/>
                </a:lnSpc>
              </a:pPr>
              <a:r>
                <a:rPr lang="en-US" sz="2075">
                  <a:solidFill>
                    <a:srgbClr val="FFFFFF"/>
                  </a:solidFill>
                  <a:latin typeface="Aileron Bold" panose="00000800000000000000"/>
                  <a:ea typeface="Aileron Bold" panose="00000800000000000000"/>
                  <a:cs typeface="Aileron Bold" panose="00000800000000000000"/>
                  <a:sym typeface="Aileron Bold" panose="00000800000000000000"/>
                </a:rPr>
                <a:t>2</a:t>
              </a:r>
              <a:endPara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endParaRPr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8165760" y="4127296"/>
            <a:ext cx="510142" cy="510142"/>
            <a:chOff x="0" y="0"/>
            <a:chExt cx="680189" cy="680189"/>
          </a:xfrm>
        </p:grpSpPr>
        <p:grpSp>
          <p:nvGrpSpPr>
            <p:cNvPr id="58" name="Group 58"/>
            <p:cNvGrpSpPr/>
            <p:nvPr/>
          </p:nvGrpSpPr>
          <p:grpSpPr>
            <a:xfrm>
              <a:off x="0" y="0"/>
              <a:ext cx="680189" cy="680189"/>
              <a:chOff x="0" y="0"/>
              <a:chExt cx="6350000" cy="6350000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C9898"/>
              </a:solidFill>
            </p:spPr>
          </p:sp>
        </p:grpSp>
        <p:sp>
          <p:nvSpPr>
            <p:cNvPr id="60" name="TextBox 60"/>
            <p:cNvSpPr txBox="1"/>
            <p:nvPr/>
          </p:nvSpPr>
          <p:spPr>
            <a:xfrm>
              <a:off x="180938" y="159991"/>
              <a:ext cx="332950" cy="393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0"/>
                </a:lnSpc>
              </a:pPr>
              <a:r>
                <a:rPr lang="en-US" sz="2075">
                  <a:solidFill>
                    <a:srgbClr val="FFFFFF"/>
                  </a:solidFill>
                  <a:latin typeface="Aileron Bold" panose="00000800000000000000"/>
                  <a:ea typeface="Aileron Bold" panose="00000800000000000000"/>
                  <a:cs typeface="Aileron Bold" panose="00000800000000000000"/>
                  <a:sym typeface="Aileron Bold" panose="00000800000000000000"/>
                </a:rPr>
                <a:t>3</a:t>
              </a:r>
              <a:endPara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endParaRPr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9666502" y="4127296"/>
            <a:ext cx="510142" cy="510142"/>
            <a:chOff x="0" y="0"/>
            <a:chExt cx="680189" cy="680189"/>
          </a:xfrm>
        </p:grpSpPr>
        <p:grpSp>
          <p:nvGrpSpPr>
            <p:cNvPr id="62" name="Group 62"/>
            <p:cNvGrpSpPr/>
            <p:nvPr/>
          </p:nvGrpSpPr>
          <p:grpSpPr>
            <a:xfrm>
              <a:off x="0" y="0"/>
              <a:ext cx="680189" cy="680189"/>
              <a:chOff x="0" y="0"/>
              <a:chExt cx="6350000" cy="6350000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C9898"/>
              </a:solidFill>
            </p:spPr>
          </p:sp>
        </p:grpSp>
        <p:sp>
          <p:nvSpPr>
            <p:cNvPr id="64" name="TextBox 64"/>
            <p:cNvSpPr txBox="1"/>
            <p:nvPr/>
          </p:nvSpPr>
          <p:spPr>
            <a:xfrm>
              <a:off x="180938" y="159991"/>
              <a:ext cx="332950" cy="393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0"/>
                </a:lnSpc>
              </a:pPr>
              <a:r>
                <a:rPr lang="en-US" sz="2075">
                  <a:solidFill>
                    <a:srgbClr val="FFFFFF"/>
                  </a:solidFill>
                  <a:latin typeface="Aileron Bold" panose="00000800000000000000"/>
                  <a:ea typeface="Aileron Bold" panose="00000800000000000000"/>
                  <a:cs typeface="Aileron Bold" panose="00000800000000000000"/>
                  <a:sym typeface="Aileron Bold" panose="00000800000000000000"/>
                </a:rPr>
                <a:t>4</a:t>
              </a:r>
              <a:endPara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endParaRPr>
            </a:p>
          </p:txBody>
        </p:sp>
      </p:grpSp>
      <p:sp>
        <p:nvSpPr>
          <p:cNvPr id="69" name="TextBox 69"/>
          <p:cNvSpPr txBox="1"/>
          <p:nvPr/>
        </p:nvSpPr>
        <p:spPr>
          <a:xfrm>
            <a:off x="1684604" y="5870907"/>
            <a:ext cx="249713" cy="290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</a:pPr>
            <a:r>
              <a: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1</a:t>
            </a:r>
            <a:endParaRPr lang="en-US" sz="2075">
              <a:solidFill>
                <a:srgbClr val="FFFFFF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sp>
        <p:nvSpPr>
          <p:cNvPr id="70" name="TextBox 70"/>
          <p:cNvSpPr txBox="1"/>
          <p:nvPr/>
        </p:nvSpPr>
        <p:spPr>
          <a:xfrm>
            <a:off x="4612795" y="5870907"/>
            <a:ext cx="249713" cy="290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</a:pPr>
            <a:r>
              <a: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2</a:t>
            </a:r>
            <a:endParaRPr lang="en-US" sz="2075">
              <a:solidFill>
                <a:srgbClr val="FFFFFF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sp>
        <p:nvSpPr>
          <p:cNvPr id="71" name="TextBox 71"/>
          <p:cNvSpPr txBox="1"/>
          <p:nvPr/>
        </p:nvSpPr>
        <p:spPr>
          <a:xfrm>
            <a:off x="7745885" y="5870907"/>
            <a:ext cx="249713" cy="290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</a:pPr>
            <a:r>
              <a: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3</a:t>
            </a:r>
            <a:endParaRPr lang="en-US" sz="2075">
              <a:solidFill>
                <a:srgbClr val="FFFFFF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sp>
        <p:nvSpPr>
          <p:cNvPr id="72" name="TextBox 72"/>
          <p:cNvSpPr txBox="1"/>
          <p:nvPr/>
        </p:nvSpPr>
        <p:spPr>
          <a:xfrm>
            <a:off x="10886393" y="5863118"/>
            <a:ext cx="249713" cy="290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</a:pPr>
            <a:r>
              <a: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4</a:t>
            </a:r>
            <a:endParaRPr lang="en-US" sz="2075">
              <a:solidFill>
                <a:srgbClr val="FFFFFF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sp>
        <p:nvSpPr>
          <p:cNvPr id="77" name="TextBox 48"/>
          <p:cNvSpPr txBox="1"/>
          <p:nvPr/>
        </p:nvSpPr>
        <p:spPr>
          <a:xfrm>
            <a:off x="13953588" y="6532170"/>
            <a:ext cx="2680028" cy="330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p>
            <a:pPr algn="l">
              <a:lnSpc>
                <a:spcPts val="2580"/>
              </a:lnSpc>
            </a:pPr>
            <a:r>
              <a:rPr lang="en-US" altLang="zh-CN" sz="2000" dirty="0">
                <a:solidFill>
                  <a:srgbClr val="111B1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E: English version</a:t>
            </a:r>
            <a:endParaRPr lang="en-US" altLang="zh-CN" sz="2000" dirty="0">
              <a:solidFill>
                <a:srgbClr val="111B1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grpSp>
        <p:nvGrpSpPr>
          <p:cNvPr id="78" name="Group 65"/>
          <p:cNvGrpSpPr/>
          <p:nvPr/>
        </p:nvGrpSpPr>
        <p:grpSpPr>
          <a:xfrm>
            <a:off x="11934237" y="4127296"/>
            <a:ext cx="510142" cy="510142"/>
            <a:chOff x="0" y="0"/>
            <a:chExt cx="680189" cy="680189"/>
          </a:xfrm>
        </p:grpSpPr>
        <p:grpSp>
          <p:nvGrpSpPr>
            <p:cNvPr id="79" name="Group 66"/>
            <p:cNvGrpSpPr/>
            <p:nvPr/>
          </p:nvGrpSpPr>
          <p:grpSpPr>
            <a:xfrm>
              <a:off x="0" y="0"/>
              <a:ext cx="680189" cy="680189"/>
              <a:chOff x="0" y="0"/>
              <a:chExt cx="6350000" cy="6350000"/>
            </a:xfrm>
          </p:grpSpPr>
          <p:sp>
            <p:nvSpPr>
              <p:cNvPr id="80" name="Freeform 6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C9898"/>
              </a:solidFill>
            </p:spPr>
          </p:sp>
        </p:grpSp>
        <p:sp>
          <p:nvSpPr>
            <p:cNvPr id="81" name="TextBox 68"/>
            <p:cNvSpPr txBox="1"/>
            <p:nvPr/>
          </p:nvSpPr>
          <p:spPr>
            <a:xfrm>
              <a:off x="180938" y="159991"/>
              <a:ext cx="332950" cy="393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p>
              <a:pPr algn="ctr">
                <a:lnSpc>
                  <a:spcPts val="2280"/>
                </a:lnSpc>
              </a:pPr>
              <a:r>
                <a:rPr lang="en-US" sz="2075">
                  <a:solidFill>
                    <a:srgbClr val="FFFFFF"/>
                  </a:solidFill>
                  <a:latin typeface="Aileron Bold" panose="00000800000000000000"/>
                  <a:ea typeface="Aileron Bold" panose="00000800000000000000"/>
                  <a:cs typeface="Aileron Bold" panose="00000800000000000000"/>
                  <a:sym typeface="Aileron Bold" panose="00000800000000000000"/>
                </a:rPr>
                <a:t>5</a:t>
              </a:r>
              <a:endPara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endParaRPr>
            </a:p>
          </p:txBody>
        </p:sp>
      </p:grpSp>
      <p:grpSp>
        <p:nvGrpSpPr>
          <p:cNvPr id="82" name="Group 11"/>
          <p:cNvGrpSpPr/>
          <p:nvPr/>
        </p:nvGrpSpPr>
        <p:grpSpPr>
          <a:xfrm>
            <a:off x="14072810" y="5712962"/>
            <a:ext cx="1331908" cy="510142"/>
            <a:chOff x="0" y="0"/>
            <a:chExt cx="781815" cy="299447"/>
          </a:xfrm>
        </p:grpSpPr>
        <p:sp>
          <p:nvSpPr>
            <p:cNvPr id="83" name="Freeform 12"/>
            <p:cNvSpPr/>
            <p:nvPr/>
          </p:nvSpPr>
          <p:spPr>
            <a:xfrm>
              <a:off x="0" y="0"/>
              <a:ext cx="781815" cy="299447"/>
            </a:xfrm>
            <a:custGeom>
              <a:avLst/>
              <a:gdLst/>
              <a:ahLst/>
              <a:cxnLst/>
              <a:rect l="l" t="t" r="r" b="b"/>
              <a:pathLst>
                <a:path w="781815" h="299447">
                  <a:moveTo>
                    <a:pt x="0" y="0"/>
                  </a:moveTo>
                  <a:lnTo>
                    <a:pt x="781815" y="0"/>
                  </a:lnTo>
                  <a:lnTo>
                    <a:pt x="781815" y="299447"/>
                  </a:lnTo>
                  <a:lnTo>
                    <a:pt x="0" y="299447"/>
                  </a:lnTo>
                  <a:close/>
                </a:path>
              </a:pathLst>
            </a:custGeom>
            <a:solidFill>
              <a:srgbClr val="83CFCF"/>
            </a:solidFill>
          </p:spPr>
        </p:sp>
      </p:grpSp>
      <p:grpSp>
        <p:nvGrpSpPr>
          <p:cNvPr id="84" name="Group 21"/>
          <p:cNvGrpSpPr/>
          <p:nvPr/>
        </p:nvGrpSpPr>
        <p:grpSpPr>
          <a:xfrm>
            <a:off x="15188993" y="5712962"/>
            <a:ext cx="510142" cy="510142"/>
            <a:chOff x="0" y="0"/>
            <a:chExt cx="6350000" cy="6350000"/>
          </a:xfrm>
        </p:grpSpPr>
        <p:sp>
          <p:nvSpPr>
            <p:cNvPr id="85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83CFCF"/>
            </a:solidFill>
          </p:spPr>
        </p:sp>
      </p:grpSp>
      <p:sp>
        <p:nvSpPr>
          <p:cNvPr id="86" name="TextBox 28"/>
          <p:cNvSpPr txBox="1"/>
          <p:nvPr/>
        </p:nvSpPr>
        <p:spPr>
          <a:xfrm>
            <a:off x="14327881" y="5779127"/>
            <a:ext cx="123796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Power 1</a:t>
            </a:r>
            <a:endParaRPr lang="en-US" sz="2000">
              <a:solidFill>
                <a:srgbClr val="000000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grpSp>
        <p:nvGrpSpPr>
          <p:cNvPr id="87" name="Group 36"/>
          <p:cNvGrpSpPr/>
          <p:nvPr/>
        </p:nvGrpSpPr>
        <p:grpSpPr>
          <a:xfrm>
            <a:off x="13817739" y="5712962"/>
            <a:ext cx="510142" cy="510142"/>
            <a:chOff x="0" y="0"/>
            <a:chExt cx="6350000" cy="6350000"/>
          </a:xfrm>
        </p:grpSpPr>
        <p:sp>
          <p:nvSpPr>
            <p:cNvPr id="88" name="Freeform 3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C9898"/>
            </a:solidFill>
          </p:spPr>
        </p:sp>
      </p:grpSp>
      <p:sp>
        <p:nvSpPr>
          <p:cNvPr id="89" name="TextBox 72"/>
          <p:cNvSpPr txBox="1"/>
          <p:nvPr/>
        </p:nvSpPr>
        <p:spPr>
          <a:xfrm>
            <a:off x="13953443" y="5837718"/>
            <a:ext cx="249713" cy="29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p>
            <a:pPr algn="ctr">
              <a:lnSpc>
                <a:spcPts val="2280"/>
              </a:lnSpc>
            </a:pPr>
            <a:r>
              <a: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5</a:t>
            </a:r>
            <a:endParaRPr lang="en-US" sz="2075">
              <a:solidFill>
                <a:srgbClr val="FFFFFF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1028700" y="595966"/>
            <a:ext cx="1886593" cy="349020"/>
          </a:xfrm>
          <a:custGeom>
            <a:avLst/>
            <a:gdLst/>
            <a:ahLst/>
            <a:cxnLst/>
            <a:rect l="l" t="t" r="r" b="b"/>
            <a:pathLst>
              <a:path w="1886593" h="349020">
                <a:moveTo>
                  <a:pt x="0" y="0"/>
                </a:moveTo>
                <a:lnTo>
                  <a:pt x="1886593" y="0"/>
                </a:lnTo>
                <a:lnTo>
                  <a:pt x="1886593" y="349020"/>
                </a:lnTo>
                <a:lnTo>
                  <a:pt x="0" y="34902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pic>
        <p:nvPicPr>
          <p:cNvPr id="15" name="图片 14"/>
          <p:cNvPicPr/>
          <p:nvPr/>
        </p:nvPicPr>
        <p:blipFill>
          <a:blip r:embed="rId2"/>
          <a:stretch>
            <a:fillRect/>
          </a:stretch>
        </p:blipFill>
        <p:spPr>
          <a:xfrm>
            <a:off x="6518275" y="1434465"/>
            <a:ext cx="5683250" cy="8366125"/>
          </a:xfrm>
          <a:prstGeom prst="rect">
            <a:avLst/>
          </a:prstGeom>
        </p:spPr>
      </p:pic>
      <p:sp>
        <p:nvSpPr>
          <p:cNvPr id="35" name="同心圆 34"/>
          <p:cNvSpPr/>
          <p:nvPr/>
        </p:nvSpPr>
        <p:spPr>
          <a:xfrm>
            <a:off x="9039225" y="2982278"/>
            <a:ext cx="235268" cy="235268"/>
          </a:xfrm>
          <a:prstGeom prst="donu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70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cxnSp>
        <p:nvCxnSpPr>
          <p:cNvPr id="37" name="直接连接符 36"/>
          <p:cNvCxnSpPr>
            <a:stCxn id="35" idx="3"/>
          </p:cNvCxnSpPr>
          <p:nvPr>
            <p:custDataLst>
              <p:tags r:id="rId3"/>
            </p:custDataLst>
          </p:nvPr>
        </p:nvCxnSpPr>
        <p:spPr>
          <a:xfrm flipH="1">
            <a:off x="7990523" y="3183255"/>
            <a:ext cx="1082993" cy="5924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>
            <p:custDataLst>
              <p:tags r:id="rId4"/>
            </p:custDataLst>
          </p:nvPr>
        </p:nvCxnSpPr>
        <p:spPr>
          <a:xfrm flipH="1" flipV="1">
            <a:off x="2514600" y="3771900"/>
            <a:ext cx="5475923" cy="38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9" name="同心圆 38"/>
          <p:cNvSpPr/>
          <p:nvPr>
            <p:custDataLst>
              <p:tags r:id="rId5"/>
            </p:custDataLst>
          </p:nvPr>
        </p:nvSpPr>
        <p:spPr>
          <a:xfrm>
            <a:off x="6600825" y="6092508"/>
            <a:ext cx="235268" cy="235268"/>
          </a:xfrm>
          <a:prstGeom prst="donu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700">
              <a:solidFill>
                <a:schemeClr val="tx1"/>
              </a:solidFill>
            </a:endParaRPr>
          </a:p>
        </p:txBody>
      </p:sp>
      <p:cxnSp>
        <p:nvCxnSpPr>
          <p:cNvPr id="40" name="直接连接符 39"/>
          <p:cNvCxnSpPr/>
          <p:nvPr>
            <p:custDataLst>
              <p:tags r:id="rId6"/>
            </p:custDataLst>
          </p:nvPr>
        </p:nvCxnSpPr>
        <p:spPr>
          <a:xfrm flipH="1">
            <a:off x="5517833" y="6264910"/>
            <a:ext cx="1082993" cy="5924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>
            <p:custDataLst>
              <p:tags r:id="rId7"/>
            </p:custDataLst>
          </p:nvPr>
        </p:nvCxnSpPr>
        <p:spPr>
          <a:xfrm flipH="1">
            <a:off x="3403283" y="6858000"/>
            <a:ext cx="2133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2" name="同心圆 41"/>
          <p:cNvSpPr/>
          <p:nvPr>
            <p:custDataLst>
              <p:tags r:id="rId8"/>
            </p:custDataLst>
          </p:nvPr>
        </p:nvSpPr>
        <p:spPr>
          <a:xfrm>
            <a:off x="11358880" y="6694488"/>
            <a:ext cx="235268" cy="235268"/>
          </a:xfrm>
          <a:prstGeom prst="donu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700">
              <a:solidFill>
                <a:schemeClr val="tx1"/>
              </a:solidFill>
            </a:endParaRPr>
          </a:p>
        </p:txBody>
      </p:sp>
      <p:cxnSp>
        <p:nvCxnSpPr>
          <p:cNvPr id="43" name="直接连接符 42"/>
          <p:cNvCxnSpPr/>
          <p:nvPr>
            <p:custDataLst>
              <p:tags r:id="rId9"/>
            </p:custDataLst>
          </p:nvPr>
        </p:nvCxnSpPr>
        <p:spPr>
          <a:xfrm flipH="1">
            <a:off x="12463780" y="8719185"/>
            <a:ext cx="3200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>
            <p:custDataLst>
              <p:tags r:id="rId10"/>
            </p:custDataLst>
          </p:nvPr>
        </p:nvCxnSpPr>
        <p:spPr>
          <a:xfrm>
            <a:off x="11511280" y="6857365"/>
            <a:ext cx="952500" cy="18618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8" name="同心圆 47"/>
          <p:cNvSpPr/>
          <p:nvPr>
            <p:custDataLst>
              <p:tags r:id="rId11"/>
            </p:custDataLst>
          </p:nvPr>
        </p:nvSpPr>
        <p:spPr>
          <a:xfrm>
            <a:off x="10058083" y="6458903"/>
            <a:ext cx="235268" cy="235268"/>
          </a:xfrm>
          <a:prstGeom prst="donu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700">
              <a:solidFill>
                <a:schemeClr val="tx1"/>
              </a:solidFill>
            </a:endParaRPr>
          </a:p>
        </p:txBody>
      </p:sp>
      <p:cxnSp>
        <p:nvCxnSpPr>
          <p:cNvPr id="49" name="直接连接符 48"/>
          <p:cNvCxnSpPr>
            <a:endCxn id="48" idx="5"/>
          </p:cNvCxnSpPr>
          <p:nvPr>
            <p:custDataLst>
              <p:tags r:id="rId12"/>
            </p:custDataLst>
          </p:nvPr>
        </p:nvCxnSpPr>
        <p:spPr>
          <a:xfrm flipH="1" flipV="1">
            <a:off x="10258743" y="6659563"/>
            <a:ext cx="2204720" cy="20624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>
            <p:custDataLst>
              <p:tags r:id="rId13"/>
            </p:custDataLst>
          </p:nvPr>
        </p:nvCxnSpPr>
        <p:spPr>
          <a:xfrm flipH="1" flipV="1">
            <a:off x="2590800" y="9568180"/>
            <a:ext cx="3719513" cy="142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51" name="图片 50" descr="untitled.43"/>
          <p:cNvPicPr>
            <a:picLocks noChangeAspect="1"/>
          </p:cNvPicPr>
          <p:nvPr/>
        </p:nvPicPr>
        <p:blipFill>
          <a:blip r:embed="rId14">
            <a:lum contrast="-6000"/>
          </a:blip>
          <a:srcRect l="39279" t="8370" r="39168" b="8130"/>
          <a:stretch>
            <a:fillRect/>
          </a:stretch>
        </p:blipFill>
        <p:spPr>
          <a:xfrm>
            <a:off x="715010" y="6362700"/>
            <a:ext cx="1469390" cy="3494405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914400" y="2552383"/>
            <a:ext cx="5080000" cy="1006475"/>
          </a:xfrm>
          <a:prstGeom prst="rect">
            <a:avLst/>
          </a:prstGeom>
        </p:spPr>
        <p:txBody>
          <a:bodyPr>
            <a:spAutoFit/>
          </a:bodyPr>
          <a:p>
            <a:pPr marL="12700" indent="0" algn="l" defTabSz="266700" eaLnBrk="0" fontAlgn="base">
              <a:spcBef>
                <a:spcPts val="100"/>
              </a:spcBef>
              <a:spcAft>
                <a:spcPct val="0"/>
              </a:spcAft>
            </a:pPr>
            <a:r>
              <a:rPr lang="zh-CN" altLang="en-US" sz="2500" b="1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en-US" altLang="zh-CN" sz="2500" b="1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</a:rPr>
              <a:t>Easy Maintenance</a:t>
            </a:r>
            <a:r>
              <a:rPr lang="zh-CN" altLang="en-US" sz="2500" b="1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endParaRPr lang="zh-CN" altLang="en-US" sz="2500" b="1">
              <a:solidFill>
                <a:srgbClr val="231F2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66040" indent="-5715" algn="l" defTabSz="266700" eaLnBrk="0" fontAlgn="base">
              <a:spcBef>
                <a:spcPts val="30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</a:rPr>
              <a:t>The cooling fan can be removed independently without complicated operations.</a:t>
            </a:r>
            <a:endParaRPr lang="en-US" altLang="zh-CN" sz="1600">
              <a:solidFill>
                <a:srgbClr val="231F2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11430000" y="1943100"/>
            <a:ext cx="6387465" cy="1006475"/>
          </a:xfrm>
          <a:prstGeom prst="rect">
            <a:avLst/>
          </a:prstGeom>
        </p:spPr>
        <p:txBody>
          <a:bodyPr wrap="square">
            <a:spAutoFit/>
          </a:bodyPr>
          <a:p>
            <a:pPr marL="12700" indent="0" algn="l" defTabSz="266700" eaLnBrk="0" fontAlgn="base">
              <a:spcBef>
                <a:spcPts val="1100"/>
              </a:spcBef>
              <a:spcAft>
                <a:spcPct val="0"/>
              </a:spcAft>
            </a:pPr>
            <a:r>
              <a:rPr lang="zh-CN" altLang="en-US" sz="2500" b="1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en-US" altLang="zh-CN" sz="2500" b="1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</a:rPr>
              <a:t>Independent Air Duct Design</a:t>
            </a:r>
            <a:r>
              <a:rPr lang="zh-CN" altLang="en-US" sz="2500" b="1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endParaRPr lang="zh-CN" altLang="en-US" sz="2500" b="1">
              <a:solidFill>
                <a:srgbClr val="231F2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62230" indent="-1905" algn="l" defTabSz="266700" eaLnBrk="0" fontAlgn="base">
              <a:spcBef>
                <a:spcPts val="30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</a:rPr>
              <a:t>The entire series features an independent air duct design, enhancing product protection and preventing issues</a:t>
            </a:r>
            <a:endParaRPr lang="en-US" altLang="zh-CN" sz="1600">
              <a:solidFill>
                <a:srgbClr val="231F2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7" name="同心圆 56"/>
          <p:cNvSpPr/>
          <p:nvPr>
            <p:custDataLst>
              <p:tags r:id="rId15"/>
            </p:custDataLst>
          </p:nvPr>
        </p:nvSpPr>
        <p:spPr>
          <a:xfrm>
            <a:off x="10190163" y="3797300"/>
            <a:ext cx="235268" cy="235268"/>
          </a:xfrm>
          <a:prstGeom prst="donu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700">
              <a:solidFill>
                <a:schemeClr val="tx1"/>
              </a:solidFill>
            </a:endParaRPr>
          </a:p>
        </p:txBody>
      </p:sp>
      <p:cxnSp>
        <p:nvCxnSpPr>
          <p:cNvPr id="58" name="直接连接符 57"/>
          <p:cNvCxnSpPr>
            <a:endCxn id="57" idx="7"/>
          </p:cNvCxnSpPr>
          <p:nvPr>
            <p:custDataLst>
              <p:tags r:id="rId16"/>
            </p:custDataLst>
          </p:nvPr>
        </p:nvCxnSpPr>
        <p:spPr>
          <a:xfrm flipH="1">
            <a:off x="10391140" y="3161983"/>
            <a:ext cx="1701165" cy="6692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>
            <p:custDataLst>
              <p:tags r:id="rId17"/>
            </p:custDataLst>
          </p:nvPr>
        </p:nvCxnSpPr>
        <p:spPr>
          <a:xfrm flipH="1" flipV="1">
            <a:off x="12092305" y="3161983"/>
            <a:ext cx="3719513" cy="142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0" name="文本框 59"/>
          <p:cNvSpPr txBox="1"/>
          <p:nvPr/>
        </p:nvSpPr>
        <p:spPr>
          <a:xfrm>
            <a:off x="990600" y="5011103"/>
            <a:ext cx="5080000" cy="1252855"/>
          </a:xfrm>
          <a:prstGeom prst="rect">
            <a:avLst/>
          </a:prstGeom>
        </p:spPr>
        <p:txBody>
          <a:bodyPr>
            <a:spAutoFit/>
          </a:bodyPr>
          <a:p>
            <a:pPr marL="12700" indent="0" algn="l" defTabSz="266700" eaLnBrk="0" fontAlgn="base">
              <a:spcBef>
                <a:spcPts val="100"/>
              </a:spcBef>
              <a:spcAft>
                <a:spcPct val="0"/>
              </a:spcAft>
            </a:pPr>
            <a:r>
              <a:rPr lang="zh-CN" altLang="en-US" sz="2500" b="1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en-US" altLang="zh-CN" sz="2500" b="1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</a:rPr>
              <a:t>Detachable Keyboard</a:t>
            </a:r>
            <a:r>
              <a:rPr lang="zh-CN" altLang="en-US" sz="2500" b="1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endParaRPr lang="zh-CN" altLang="en-US" sz="2500" b="1">
              <a:solidFill>
                <a:srgbClr val="231F2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66040" indent="-5715" algn="l" defTabSz="266700" eaLnBrk="0" fontAlgn="base">
              <a:spcBef>
                <a:spcPts val="30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</a:rPr>
              <a:t>The entire series comes standard with a detachable keypad, making it easy to use with the control cabinet for simple external references.</a:t>
            </a:r>
            <a:endParaRPr lang="en-US" altLang="zh-CN" sz="1600">
              <a:solidFill>
                <a:srgbClr val="231F2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12236450" y="6459220"/>
            <a:ext cx="6122670" cy="1745615"/>
          </a:xfrm>
          <a:prstGeom prst="rect">
            <a:avLst/>
          </a:prstGeom>
        </p:spPr>
        <p:txBody>
          <a:bodyPr wrap="square">
            <a:spAutoFit/>
          </a:bodyPr>
          <a:p>
            <a:pPr marL="12700" indent="0" algn="l" defTabSz="266700" eaLnBrk="0" fontAlgn="base">
              <a:spcBef>
                <a:spcPts val="1100"/>
              </a:spcBef>
              <a:spcAft>
                <a:spcPct val="0"/>
              </a:spcAft>
            </a:pPr>
            <a:r>
              <a:rPr lang="zh-CN" altLang="en-US" sz="2500" b="1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en-US" altLang="zh-CN" sz="2500" b="1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</a:rPr>
              <a:t>Flexible Protection</a:t>
            </a:r>
            <a:r>
              <a:rPr lang="zh-CN" altLang="en-US" sz="2500" b="1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endParaRPr lang="zh-CN" altLang="en-US" sz="2500" b="1">
              <a:solidFill>
                <a:srgbClr val="231F2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62230" indent="-1905" algn="l" defTabSz="266700" eaLnBrk="0" fontAlgn="base">
              <a:spcBef>
                <a:spcPts val="30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</a:rPr>
              <a:t>The entire series comes standard with side ventilation openings, which enhance heat dissipation while reducing condensation in high-humidity environments. When paired with dust-proof covers, it also minimizes the impact of dust and other foreign particles in more complex settings.</a:t>
            </a:r>
            <a:endParaRPr lang="en-US" altLang="zh-CN" sz="1600">
              <a:solidFill>
                <a:srgbClr val="231F2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3" name="同心圆 62"/>
          <p:cNvSpPr/>
          <p:nvPr>
            <p:custDataLst>
              <p:tags r:id="rId18"/>
            </p:custDataLst>
          </p:nvPr>
        </p:nvSpPr>
        <p:spPr>
          <a:xfrm>
            <a:off x="1345883" y="8987155"/>
            <a:ext cx="235268" cy="235268"/>
          </a:xfrm>
          <a:prstGeom prst="donu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700">
              <a:solidFill>
                <a:schemeClr val="tx1"/>
              </a:solidFill>
            </a:endParaRPr>
          </a:p>
        </p:txBody>
      </p:sp>
      <p:cxnSp>
        <p:nvCxnSpPr>
          <p:cNvPr id="64" name="直接连接符 63"/>
          <p:cNvCxnSpPr/>
          <p:nvPr>
            <p:custDataLst>
              <p:tags r:id="rId19"/>
            </p:custDataLst>
          </p:nvPr>
        </p:nvCxnSpPr>
        <p:spPr>
          <a:xfrm flipH="1" flipV="1">
            <a:off x="1524000" y="9029383"/>
            <a:ext cx="1066800" cy="5416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6" name="文本框 65"/>
          <p:cNvSpPr txBox="1"/>
          <p:nvPr/>
        </p:nvSpPr>
        <p:spPr>
          <a:xfrm>
            <a:off x="2514600" y="8038783"/>
            <a:ext cx="5080000" cy="1252855"/>
          </a:xfrm>
          <a:prstGeom prst="rect">
            <a:avLst/>
          </a:prstGeom>
        </p:spPr>
        <p:txBody>
          <a:bodyPr>
            <a:spAutoFit/>
          </a:bodyPr>
          <a:p>
            <a:pPr marL="12700" indent="0" algn="l" defTabSz="266700" eaLnBrk="0" fontAlgn="base">
              <a:spcBef>
                <a:spcPts val="100"/>
              </a:spcBef>
              <a:spcAft>
                <a:spcPct val="0"/>
              </a:spcAft>
            </a:pPr>
            <a:r>
              <a:rPr lang="zh-CN" altLang="en-US" sz="2500" b="1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en-US" altLang="zh-CN" sz="2500" b="1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</a:rPr>
              <a:t>Back Dimensions Diagram</a:t>
            </a:r>
            <a:r>
              <a:rPr lang="zh-CN" altLang="en-US" sz="2500" b="1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endParaRPr lang="zh-CN" altLang="en-US" sz="2500" b="1">
              <a:solidFill>
                <a:srgbClr val="231F2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66040" indent="-5715" algn="l" defTabSz="266700" eaLnBrk="0" fontAlgn="base">
              <a:spcBef>
                <a:spcPts val="30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</a:rPr>
              <a:t>The plastic backplate includes installation hole dimension diagrams, facilitating the installation process.</a:t>
            </a:r>
            <a:endParaRPr lang="en-US" altLang="zh-CN" sz="1600">
              <a:solidFill>
                <a:srgbClr val="231F2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" name="TextBox 29"/>
          <p:cNvSpPr txBox="1"/>
          <p:nvPr/>
        </p:nvSpPr>
        <p:spPr>
          <a:xfrm>
            <a:off x="6210300" y="266700"/>
            <a:ext cx="8182610" cy="1152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p>
            <a:pPr algn="l">
              <a:lnSpc>
                <a:spcPts val="8990"/>
              </a:lnSpc>
              <a:buClrTx/>
              <a:buSzTx/>
              <a:buFontTx/>
            </a:pPr>
            <a:r>
              <a:rPr lang="en-US" sz="7000" spc="104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Main Features</a:t>
            </a:r>
            <a:endParaRPr lang="en-US" sz="7000" spc="104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C:\Users\A004272\Desktop\MC20说明书素材\11111.png111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contrast="-24000"/>
          </a:blip>
          <a:srcRect l="15" r="15"/>
          <a:stretch>
            <a:fillRect/>
          </a:stretch>
        </p:blipFill>
        <p:spPr>
          <a:xfrm>
            <a:off x="6850380" y="2515815"/>
            <a:ext cx="4587240" cy="2715260"/>
          </a:xfrm>
          <a:prstGeom prst="rect">
            <a:avLst/>
          </a:prstGeom>
        </p:spPr>
      </p:pic>
      <p:sp>
        <p:nvSpPr>
          <p:cNvPr id="37" name="对象8"/>
          <p:cNvSpPr txBox="1"/>
          <p:nvPr>
            <p:custDataLst>
              <p:tags r:id="rId3"/>
            </p:custDataLst>
          </p:nvPr>
        </p:nvSpPr>
        <p:spPr>
          <a:xfrm>
            <a:off x="7348373" y="5813425"/>
            <a:ext cx="766800" cy="766800"/>
          </a:xfrm>
          <a:prstGeom prst="ellipse">
            <a:avLst/>
          </a:prstGeom>
          <a:solidFill>
            <a:schemeClr val="bg2">
              <a:lumMod val="75000"/>
            </a:schemeClr>
          </a:solidFill>
          <a:effectLst>
            <a:outerShdw blurRad="254000" dist="50800" dir="5400000" sx="102000" sy="102000" algn="ctr" rotWithShape="0">
              <a:schemeClr val="accent1">
                <a:lumMod val="40000"/>
                <a:lumOff val="60000"/>
                <a:alpha val="40000"/>
              </a:schemeClr>
            </a:outerShdw>
          </a:effectLst>
        </p:spPr>
        <p:txBody>
          <a:bodyPr wrap="square" lIns="0" tIns="0" rIns="0" bIns="0" rtlCol="0" anchor="ctr">
            <a:normAutofit/>
          </a:bodyPr>
          <a:lstStyle/>
          <a:p>
            <a:pPr algn="ctr"/>
            <a:r>
              <a:rPr lang="en-US" sz="3000" b="1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</a:rPr>
              <a:t>01</a:t>
            </a:r>
            <a:endParaRPr lang="en-US" sz="3000" b="1" dirty="0">
              <a:solidFill>
                <a:schemeClr val="lt1">
                  <a:lumMod val="10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8" name="对象9"/>
          <p:cNvSpPr txBox="1"/>
          <p:nvPr>
            <p:custDataLst>
              <p:tags r:id="rId4"/>
            </p:custDataLst>
          </p:nvPr>
        </p:nvSpPr>
        <p:spPr>
          <a:xfrm>
            <a:off x="7348373" y="6923565"/>
            <a:ext cx="766800" cy="766800"/>
          </a:xfrm>
          <a:prstGeom prst="ellipse">
            <a:avLst/>
          </a:prstGeom>
          <a:solidFill>
            <a:schemeClr val="bg2">
              <a:lumMod val="75000"/>
            </a:schemeClr>
          </a:solidFill>
          <a:effectLst>
            <a:outerShdw blurRad="254000" dist="50800" dir="5400000" sx="102000" sy="102000" algn="ctr" rotWithShape="0">
              <a:schemeClr val="accent1">
                <a:lumMod val="40000"/>
                <a:lumOff val="60000"/>
                <a:alpha val="40000"/>
              </a:schemeClr>
            </a:outerShdw>
          </a:effectLst>
        </p:spPr>
        <p:txBody>
          <a:bodyPr wrap="square" lIns="0" tIns="0" rIns="0" bIns="0" rtlCol="0" anchor="ctr">
            <a:normAutofit/>
          </a:bodyPr>
          <a:lstStyle/>
          <a:p>
            <a:pPr algn="ctr"/>
            <a:r>
              <a:rPr lang="en-US" sz="3000" b="1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</a:rPr>
              <a:t>02</a:t>
            </a:r>
            <a:endParaRPr lang="en-US" sz="3000" b="1" dirty="0">
              <a:solidFill>
                <a:schemeClr val="lt1">
                  <a:lumMod val="10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0" name="文本框 39"/>
          <p:cNvSpPr txBox="1"/>
          <p:nvPr>
            <p:custDataLst>
              <p:tags r:id="rId5"/>
            </p:custDataLst>
          </p:nvPr>
        </p:nvSpPr>
        <p:spPr>
          <a:xfrm>
            <a:off x="8609648" y="5981560"/>
            <a:ext cx="7208044" cy="4794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  <a:spcAft>
                <a:spcPts val="900"/>
              </a:spcAft>
            </a:pPr>
            <a:r>
              <a:rPr lang="en-US" altLang="zh-CN" sz="2400" b="1" dirty="0">
                <a:latin typeface="+mj-lt"/>
                <a:ea typeface="HarmonyOS Sans SC" panose="00000500000000000000" pitchFamily="2" charset="-122"/>
                <a:sym typeface="+mn-ea"/>
              </a:rPr>
              <a:t>Extended IO terminal</a:t>
            </a:r>
            <a:endParaRPr lang="en-US" altLang="zh-CN" sz="2400" b="1" dirty="0">
              <a:latin typeface="+mj-lt"/>
              <a:ea typeface="HarmonyOS Sans SC" panose="00000500000000000000" pitchFamily="2" charset="-122"/>
              <a:sym typeface="+mn-ea"/>
            </a:endParaRPr>
          </a:p>
        </p:txBody>
      </p:sp>
      <p:sp>
        <p:nvSpPr>
          <p:cNvPr id="41" name="文本框 40"/>
          <p:cNvSpPr txBox="1"/>
          <p:nvPr>
            <p:custDataLst>
              <p:tags r:id="rId6"/>
            </p:custDataLst>
          </p:nvPr>
        </p:nvSpPr>
        <p:spPr>
          <a:xfrm>
            <a:off x="8609648" y="7124561"/>
            <a:ext cx="7388543" cy="479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30000"/>
              </a:lnSpc>
              <a:spcAft>
                <a:spcPts val="900"/>
              </a:spcAft>
            </a:pPr>
            <a:r>
              <a:rPr lang="en-US" altLang="zh-CN" sz="2400" b="1" dirty="0">
                <a:latin typeface="+mj-lt"/>
                <a:ea typeface="HarmonyOS Sans SC" panose="00000500000000000000" pitchFamily="2" charset="-122"/>
                <a:sym typeface="+mn-ea"/>
              </a:rPr>
              <a:t>Communication protocol: Ethercat/Profinet</a:t>
            </a:r>
            <a:endParaRPr lang="en-US" altLang="zh-CN" sz="2400" b="1" dirty="0">
              <a:latin typeface="+mj-lt"/>
              <a:ea typeface="HarmonyOS Sans SC" panose="00000500000000000000" pitchFamily="2" charset="-122"/>
              <a:sym typeface="+mn-ea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028700" y="595966"/>
            <a:ext cx="1886593" cy="349020"/>
          </a:xfrm>
          <a:custGeom>
            <a:avLst/>
            <a:gdLst/>
            <a:ahLst/>
            <a:cxnLst/>
            <a:rect l="l" t="t" r="r" b="b"/>
            <a:pathLst>
              <a:path w="1886593" h="349020">
                <a:moveTo>
                  <a:pt x="0" y="0"/>
                </a:moveTo>
                <a:lnTo>
                  <a:pt x="1886593" y="0"/>
                </a:lnTo>
                <a:lnTo>
                  <a:pt x="1886593" y="349020"/>
                </a:lnTo>
                <a:lnTo>
                  <a:pt x="0" y="3490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6" name="组合 5"/>
          <p:cNvGrpSpPr/>
          <p:nvPr/>
        </p:nvGrpSpPr>
        <p:grpSpPr>
          <a:xfrm>
            <a:off x="1828800" y="1469885"/>
            <a:ext cx="4850765" cy="8312785"/>
            <a:chOff x="2122" y="2479"/>
            <a:chExt cx="3382" cy="6654"/>
          </a:xfrm>
        </p:grpSpPr>
        <p:pic>
          <p:nvPicPr>
            <p:cNvPr id="11" name="图片 10" descr="C:\Users\A004272\Desktop\新建文件夹 (5)\图片233.png图片233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>
              <a:lum bright="18000"/>
            </a:blip>
            <a:srcRect t="46347" b="4876"/>
            <a:stretch>
              <a:fillRect/>
            </a:stretch>
          </p:blipFill>
          <p:spPr>
            <a:xfrm>
              <a:off x="2122" y="4532"/>
              <a:ext cx="3382" cy="3027"/>
            </a:xfrm>
            <a:prstGeom prst="rect">
              <a:avLst/>
            </a:prstGeom>
          </p:spPr>
        </p:pic>
        <p:pic>
          <p:nvPicPr>
            <p:cNvPr id="14" name="图片 13" descr="C:\Users\A004272\Desktop\新建文件夹 (5)\图片255.png图片255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>
              <a:lum bright="6000"/>
            </a:blip>
            <a:srcRect t="3238" b="3238"/>
            <a:stretch>
              <a:fillRect/>
            </a:stretch>
          </p:blipFill>
          <p:spPr>
            <a:xfrm>
              <a:off x="2236" y="5707"/>
              <a:ext cx="3157" cy="3426"/>
            </a:xfrm>
            <a:prstGeom prst="rect">
              <a:avLst/>
            </a:prstGeom>
          </p:spPr>
        </p:pic>
        <p:pic>
          <p:nvPicPr>
            <p:cNvPr id="4" name="图片 3" descr="MC20-V2"/>
            <p:cNvPicPr>
              <a:picLocks noChangeAspect="1"/>
            </p:cNvPicPr>
            <p:nvPr/>
          </p:nvPicPr>
          <p:blipFill>
            <a:blip r:embed="rId12"/>
            <a:srcRect l="37354" t="7855" r="42268" b="65291"/>
            <a:stretch>
              <a:fillRect/>
            </a:stretch>
          </p:blipFill>
          <p:spPr>
            <a:xfrm>
              <a:off x="2572" y="2479"/>
              <a:ext cx="2340" cy="2053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045792" y="2056710"/>
            <a:ext cx="5120640" cy="3633470"/>
          </a:xfrm>
          <a:prstGeom prst="rect">
            <a:avLst/>
          </a:prstGeom>
        </p:spPr>
      </p:pic>
      <p:sp>
        <p:nvSpPr>
          <p:cNvPr id="8" name="对象9"/>
          <p:cNvSpPr txBox="1"/>
          <p:nvPr>
            <p:custDataLst>
              <p:tags r:id="rId14"/>
            </p:custDataLst>
          </p:nvPr>
        </p:nvSpPr>
        <p:spPr>
          <a:xfrm>
            <a:off x="7348373" y="8123873"/>
            <a:ext cx="766800" cy="766800"/>
          </a:xfrm>
          <a:prstGeom prst="ellipse">
            <a:avLst/>
          </a:prstGeom>
          <a:solidFill>
            <a:schemeClr val="bg2">
              <a:lumMod val="75000"/>
            </a:schemeClr>
          </a:solidFill>
          <a:effectLst>
            <a:outerShdw blurRad="254000" dist="50800" dir="5400000" sx="102000" sy="102000" algn="ctr" rotWithShape="0">
              <a:schemeClr val="accent1">
                <a:lumMod val="40000"/>
                <a:lumOff val="60000"/>
                <a:alpha val="40000"/>
              </a:schemeClr>
            </a:outerShdw>
          </a:effectLst>
        </p:spPr>
        <p:txBody>
          <a:bodyPr wrap="square" lIns="0" tIns="0" rIns="0" bIns="0" rtlCol="0" anchor="ctr">
            <a:normAutofit/>
          </a:bodyPr>
          <a:lstStyle/>
          <a:p>
            <a:pPr algn="ctr"/>
            <a:r>
              <a:rPr lang="en-US" sz="3000" b="1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</a:rPr>
              <a:t>03</a:t>
            </a:r>
            <a:endParaRPr lang="en-US" sz="3000" b="1" dirty="0">
              <a:solidFill>
                <a:schemeClr val="lt1">
                  <a:lumMod val="10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0" name="文本框 9"/>
          <p:cNvSpPr txBox="1"/>
          <p:nvPr>
            <p:custDataLst>
              <p:tags r:id="rId15"/>
            </p:custDataLst>
          </p:nvPr>
        </p:nvSpPr>
        <p:spPr>
          <a:xfrm>
            <a:off x="8609648" y="8267561"/>
            <a:ext cx="7388543" cy="479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30000"/>
              </a:lnSpc>
              <a:spcAft>
                <a:spcPts val="900"/>
              </a:spcAft>
            </a:pPr>
            <a:r>
              <a:rPr lang="en-US" altLang="zh-CN" sz="2400" b="1" dirty="0">
                <a:latin typeface="+mj-lt"/>
                <a:ea typeface="HarmonyOS Sans SC" panose="00000500000000000000" pitchFamily="2" charset="-122"/>
                <a:sym typeface="+mn-ea"/>
              </a:rPr>
              <a:t>Incremental optical encoder; Incremental rotary encoder</a:t>
            </a:r>
            <a:endParaRPr lang="en-US" altLang="zh-CN" sz="2400" b="1" dirty="0">
              <a:latin typeface="+mj-lt"/>
              <a:ea typeface="HarmonyOS Sans SC" panose="00000500000000000000" pitchFamily="2" charset="-122"/>
              <a:sym typeface="+mn-ea"/>
            </a:endParaRPr>
          </a:p>
        </p:txBody>
      </p:sp>
      <p:sp>
        <p:nvSpPr>
          <p:cNvPr id="5" name="TextBox 29"/>
          <p:cNvSpPr txBox="1"/>
          <p:nvPr/>
        </p:nvSpPr>
        <p:spPr>
          <a:xfrm>
            <a:off x="6477000" y="342900"/>
            <a:ext cx="9520555" cy="1152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p>
            <a:pPr algn="l">
              <a:lnSpc>
                <a:spcPts val="8990"/>
              </a:lnSpc>
              <a:buClrTx/>
              <a:buSzTx/>
              <a:buFontTx/>
            </a:pPr>
            <a:r>
              <a:rPr lang="en-US" sz="7000" spc="104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Expansion Module</a:t>
            </a:r>
            <a:endParaRPr lang="en-US" sz="7000" spc="104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17037" y="525954"/>
            <a:ext cx="3355095" cy="6939181"/>
            <a:chOff x="0" y="0"/>
            <a:chExt cx="4473460" cy="925224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"/>
            <a:srcRect l="40578" r="40578"/>
            <a:stretch>
              <a:fillRect/>
            </a:stretch>
          </p:blipFill>
          <p:spPr>
            <a:xfrm>
              <a:off x="0" y="0"/>
              <a:ext cx="4473460" cy="9252241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915007" y="525954"/>
            <a:ext cx="3355095" cy="6939181"/>
            <a:chOff x="0" y="0"/>
            <a:chExt cx="4473460" cy="925224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"/>
            <a:srcRect l="40578" r="40578"/>
            <a:stretch>
              <a:fillRect/>
            </a:stretch>
          </p:blipFill>
          <p:spPr>
            <a:xfrm>
              <a:off x="0" y="0"/>
              <a:ext cx="4473460" cy="925224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4417595" y="525954"/>
            <a:ext cx="3355095" cy="6939181"/>
            <a:chOff x="0" y="0"/>
            <a:chExt cx="4473460" cy="9252241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"/>
            <a:srcRect l="40578" r="40578"/>
            <a:stretch>
              <a:fillRect/>
            </a:stretch>
          </p:blipFill>
          <p:spPr>
            <a:xfrm>
              <a:off x="0" y="0"/>
              <a:ext cx="4473460" cy="9252241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7417037" y="525954"/>
            <a:ext cx="10355653" cy="6939181"/>
            <a:chOff x="0" y="0"/>
            <a:chExt cx="13807538" cy="9252241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/>
            <a:srcRect l="25585" r="25585"/>
            <a:stretch>
              <a:fillRect/>
            </a:stretch>
          </p:blipFill>
          <p:spPr>
            <a:xfrm>
              <a:off x="0" y="0"/>
              <a:ext cx="4517846" cy="9252241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/>
            <a:srcRect l="33733" r="33733"/>
            <a:stretch>
              <a:fillRect/>
            </a:stretch>
          </p:blipFill>
          <p:spPr>
            <a:xfrm>
              <a:off x="4644846" y="0"/>
              <a:ext cx="4517846" cy="925224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/>
            <a:srcRect l="31688" r="31688"/>
            <a:stretch>
              <a:fillRect/>
            </a:stretch>
          </p:blipFill>
          <p:spPr>
            <a:xfrm>
              <a:off x="9289692" y="0"/>
              <a:ext cx="4517846" cy="9252241"/>
            </a:xfrm>
            <a:prstGeom prst="rect">
              <a:avLst/>
            </a:prstGeom>
          </p:spPr>
        </p:pic>
      </p:grpSp>
      <p:sp>
        <p:nvSpPr>
          <p:cNvPr id="12" name="Freeform 12"/>
          <p:cNvSpPr/>
          <p:nvPr/>
        </p:nvSpPr>
        <p:spPr>
          <a:xfrm>
            <a:off x="10917316" y="5572996"/>
            <a:ext cx="3355095" cy="1892139"/>
          </a:xfrm>
          <a:custGeom>
            <a:avLst/>
            <a:gdLst/>
            <a:ahLst/>
            <a:cxnLst/>
            <a:rect l="l" t="t" r="r" b="b"/>
            <a:pathLst>
              <a:path w="3355095" h="1892139">
                <a:moveTo>
                  <a:pt x="0" y="0"/>
                </a:moveTo>
                <a:lnTo>
                  <a:pt x="3355095" y="0"/>
                </a:lnTo>
                <a:lnTo>
                  <a:pt x="3355095" y="1892139"/>
                </a:lnTo>
                <a:lnTo>
                  <a:pt x="0" y="1892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417037" y="5572996"/>
            <a:ext cx="3355095" cy="1892139"/>
          </a:xfrm>
          <a:custGeom>
            <a:avLst/>
            <a:gdLst/>
            <a:ahLst/>
            <a:cxnLst/>
            <a:rect l="l" t="t" r="r" b="b"/>
            <a:pathLst>
              <a:path w="3355095" h="1892139">
                <a:moveTo>
                  <a:pt x="0" y="0"/>
                </a:moveTo>
                <a:lnTo>
                  <a:pt x="3355095" y="0"/>
                </a:lnTo>
                <a:lnTo>
                  <a:pt x="3355095" y="1892139"/>
                </a:lnTo>
                <a:lnTo>
                  <a:pt x="0" y="1892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028700" y="5464347"/>
            <a:ext cx="11563855" cy="3793953"/>
            <a:chOff x="0" y="0"/>
            <a:chExt cx="3045624" cy="99923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045624" cy="999230"/>
            </a:xfrm>
            <a:custGeom>
              <a:avLst/>
              <a:gdLst/>
              <a:ahLst/>
              <a:cxnLst/>
              <a:rect l="l" t="t" r="r" b="b"/>
              <a:pathLst>
                <a:path w="3045624" h="999230">
                  <a:moveTo>
                    <a:pt x="0" y="0"/>
                  </a:moveTo>
                  <a:lnTo>
                    <a:pt x="3045624" y="0"/>
                  </a:lnTo>
                  <a:lnTo>
                    <a:pt x="3045624" y="999230"/>
                  </a:lnTo>
                  <a:lnTo>
                    <a:pt x="0" y="9992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3045624" cy="10373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17" name="Freeform 17"/>
          <p:cNvSpPr/>
          <p:nvPr/>
        </p:nvSpPr>
        <p:spPr>
          <a:xfrm>
            <a:off x="14417595" y="5572996"/>
            <a:ext cx="3355095" cy="1892139"/>
          </a:xfrm>
          <a:custGeom>
            <a:avLst/>
            <a:gdLst/>
            <a:ahLst/>
            <a:cxnLst/>
            <a:rect l="l" t="t" r="r" b="b"/>
            <a:pathLst>
              <a:path w="3355095" h="1892139">
                <a:moveTo>
                  <a:pt x="0" y="0"/>
                </a:moveTo>
                <a:lnTo>
                  <a:pt x="3355095" y="0"/>
                </a:lnTo>
                <a:lnTo>
                  <a:pt x="3355095" y="1892139"/>
                </a:lnTo>
                <a:lnTo>
                  <a:pt x="0" y="1892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28700" y="595966"/>
            <a:ext cx="1886593" cy="349020"/>
          </a:xfrm>
          <a:custGeom>
            <a:avLst/>
            <a:gdLst/>
            <a:ahLst/>
            <a:cxnLst/>
            <a:rect l="l" t="t" r="r" b="b"/>
            <a:pathLst>
              <a:path w="1886593" h="349020">
                <a:moveTo>
                  <a:pt x="0" y="0"/>
                </a:moveTo>
                <a:lnTo>
                  <a:pt x="1886593" y="0"/>
                </a:lnTo>
                <a:lnTo>
                  <a:pt x="1886593" y="349020"/>
                </a:lnTo>
                <a:lnTo>
                  <a:pt x="0" y="3490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070924" y="1287776"/>
            <a:ext cx="2820090" cy="3116121"/>
          </a:xfrm>
          <a:custGeom>
            <a:avLst/>
            <a:gdLst/>
            <a:ahLst/>
            <a:cxnLst/>
            <a:rect l="l" t="t" r="r" b="b"/>
            <a:pathLst>
              <a:path w="2820090" h="3116121">
                <a:moveTo>
                  <a:pt x="0" y="0"/>
                </a:moveTo>
                <a:lnTo>
                  <a:pt x="2820090" y="0"/>
                </a:lnTo>
                <a:lnTo>
                  <a:pt x="2820090" y="3116121"/>
                </a:lnTo>
                <a:lnTo>
                  <a:pt x="0" y="31161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028700" y="4413422"/>
            <a:ext cx="6023770" cy="105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 spc="104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INDUSTRIES</a:t>
            </a:r>
            <a:endParaRPr lang="en-US" sz="7000" spc="104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887229" y="3779279"/>
            <a:ext cx="2513542" cy="375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5"/>
              </a:lnSpc>
            </a:pPr>
            <a:r>
              <a:rPr lang="en-US" sz="2095">
                <a:solidFill>
                  <a:srgbClr val="FFFFFF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Machine</a:t>
            </a:r>
            <a:endParaRPr lang="en-US" sz="2095">
              <a:solidFill>
                <a:srgbClr val="FFFFFF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1164657" y="3779279"/>
            <a:ext cx="2855795" cy="375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5"/>
              </a:lnSpc>
            </a:pPr>
            <a:r>
              <a:rPr lang="en-US" sz="2095">
                <a:solidFill>
                  <a:srgbClr val="FFFFFF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Fan and Pump</a:t>
            </a:r>
            <a:endParaRPr lang="en-US" sz="2095">
              <a:solidFill>
                <a:srgbClr val="FFFFFF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4914322" y="3779279"/>
            <a:ext cx="2361642" cy="375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5"/>
              </a:lnSpc>
            </a:pPr>
            <a:r>
              <a:rPr lang="en-US" sz="2095">
                <a:solidFill>
                  <a:srgbClr val="FFFFFF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HVAC</a:t>
            </a:r>
            <a:endParaRPr lang="en-US" sz="2095">
              <a:solidFill>
                <a:srgbClr val="FFFFFF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028700" y="6701230"/>
            <a:ext cx="4904538" cy="1480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dirty="0">
                <a:solidFill>
                  <a:srgbClr val="000000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VFD positioning</a:t>
            </a:r>
            <a:endParaRPr lang="en-US" sz="2100" dirty="0">
              <a:solidFill>
                <a:srgbClr val="000000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  <a:p>
            <a:pPr algn="l">
              <a:lnSpc>
                <a:spcPts val="2940"/>
              </a:lnSpc>
            </a:pPr>
            <a:r>
              <a:rPr lang="en-US" sz="2100" dirty="0">
                <a:solidFill>
                  <a:srgbClr val="000000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Vector enhanced inverter for mid-range industrial applications</a:t>
            </a:r>
            <a:endParaRPr lang="en-US" sz="2100" dirty="0">
              <a:solidFill>
                <a:srgbClr val="000000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  <a:p>
            <a:pPr algn="l">
              <a:lnSpc>
                <a:spcPts val="2940"/>
              </a:lnSpc>
            </a:pPr>
            <a:endParaRPr lang="en-US" sz="2100" dirty="0">
              <a:solidFill>
                <a:srgbClr val="000000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6615430" y="6329680"/>
            <a:ext cx="5320665" cy="280606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2940"/>
              </a:lnSpc>
            </a:pPr>
            <a:r>
              <a:rPr lang="en-US" sz="2400" u="sng">
                <a:solidFill>
                  <a:srgbClr val="545454"/>
                </a:solidFill>
                <a:latin typeface="Segoe UI Semilight" panose="020B0402040204020203" charset="0"/>
                <a:ea typeface="Calibri" panose="020F0502020204030204" charset="0"/>
                <a:cs typeface="Segoe UI Semilight" panose="020B0402040204020203" charset="0"/>
                <a:sym typeface="Calibri" panose="020F0502020204030204" charset="0"/>
              </a:rPr>
              <a:t>Targeted Industries </a:t>
            </a:r>
            <a:endParaRPr lang="en-US" sz="2400" u="sng">
              <a:solidFill>
                <a:srgbClr val="545454"/>
              </a:solidFill>
              <a:latin typeface="Segoe UI Semilight" panose="020B0402040204020203" charset="0"/>
              <a:ea typeface="Calibri" panose="020F0502020204030204" charset="0"/>
              <a:cs typeface="Segoe UI Semilight" panose="020B0402040204020203" charset="0"/>
              <a:sym typeface="Calibri" panose="020F0502020204030204" charset="0"/>
            </a:endParaRPr>
          </a:p>
          <a:p>
            <a:pPr algn="l">
              <a:lnSpc>
                <a:spcPts val="2940"/>
              </a:lnSpc>
            </a:pPr>
            <a:r>
              <a:rPr lang="en-US" sz="2400">
                <a:solidFill>
                  <a:srgbClr val="545454"/>
                </a:solidFill>
                <a:latin typeface="Segoe UI Semilight" panose="020B0402040204020203" charset="0"/>
                <a:ea typeface="Calibri" panose="020F0502020204030204" charset="0"/>
                <a:cs typeface="Segoe UI Semilight" panose="020B0402040204020203" charset="0"/>
                <a:sym typeface="Calibri" panose="020F0502020204030204" charset="0"/>
              </a:rPr>
              <a:t>Fan and Pump</a:t>
            </a:r>
            <a:endParaRPr lang="en-US" sz="2400">
              <a:solidFill>
                <a:srgbClr val="545454"/>
              </a:solidFill>
              <a:latin typeface="Segoe UI Semilight" panose="020B0402040204020203" charset="0"/>
              <a:ea typeface="Calibri" panose="020F0502020204030204" charset="0"/>
              <a:cs typeface="Segoe UI Semilight" panose="020B0402040204020203" charset="0"/>
              <a:sym typeface="Calibri" panose="020F0502020204030204" charset="0"/>
            </a:endParaRPr>
          </a:p>
          <a:p>
            <a:pPr algn="l">
              <a:lnSpc>
                <a:spcPts val="2940"/>
              </a:lnSpc>
            </a:pPr>
            <a:r>
              <a:rPr lang="en-US" sz="2400">
                <a:solidFill>
                  <a:srgbClr val="545454"/>
                </a:solidFill>
                <a:latin typeface="Segoe UI Semilight" panose="020B0402040204020203" charset="0"/>
                <a:ea typeface="Calibri" panose="020F0502020204030204" charset="0"/>
                <a:cs typeface="Segoe UI Semilight" panose="020B0402040204020203" charset="0"/>
                <a:sym typeface="Calibri" panose="020F0502020204030204" charset="0"/>
              </a:rPr>
              <a:t>Air Compressor</a:t>
            </a:r>
            <a:endParaRPr lang="en-US" sz="2400">
              <a:solidFill>
                <a:srgbClr val="545454"/>
              </a:solidFill>
              <a:latin typeface="Segoe UI Semilight" panose="020B0402040204020203" charset="0"/>
              <a:ea typeface="Calibri" panose="020F0502020204030204" charset="0"/>
              <a:cs typeface="Segoe UI Semilight" panose="020B0402040204020203" charset="0"/>
              <a:sym typeface="Calibri" panose="020F0502020204030204" charset="0"/>
            </a:endParaRPr>
          </a:p>
          <a:p>
            <a:pPr algn="l">
              <a:lnSpc>
                <a:spcPts val="2940"/>
              </a:lnSpc>
            </a:pPr>
            <a:r>
              <a:rPr lang="en-US" sz="2400">
                <a:solidFill>
                  <a:srgbClr val="545454"/>
                </a:solidFill>
                <a:latin typeface="Segoe UI Semilight" panose="020B0402040204020203" charset="0"/>
                <a:ea typeface="Calibri" panose="020F0502020204030204" charset="0"/>
                <a:cs typeface="Segoe UI Semilight" panose="020B0402040204020203" charset="0"/>
                <a:sym typeface="Calibri" panose="020F0502020204030204" charset="0"/>
              </a:rPr>
              <a:t>Washing Machinery</a:t>
            </a:r>
            <a:endParaRPr lang="en-US" sz="2400">
              <a:solidFill>
                <a:srgbClr val="545454"/>
              </a:solidFill>
              <a:latin typeface="Segoe UI Semilight" panose="020B0402040204020203" charset="0"/>
              <a:ea typeface="Calibri" panose="020F0502020204030204" charset="0"/>
              <a:cs typeface="Segoe UI Semilight" panose="020B0402040204020203" charset="0"/>
              <a:sym typeface="Calibri" panose="020F0502020204030204" charset="0"/>
            </a:endParaRPr>
          </a:p>
          <a:p>
            <a:pPr algn="l">
              <a:lnSpc>
                <a:spcPts val="2940"/>
              </a:lnSpc>
            </a:pPr>
            <a:r>
              <a:rPr lang="en-US" sz="2400">
                <a:solidFill>
                  <a:srgbClr val="545454"/>
                </a:solidFill>
                <a:latin typeface="Segoe UI Semilight" panose="020B0402040204020203" charset="0"/>
                <a:ea typeface="Calibri" panose="020F0502020204030204" charset="0"/>
                <a:cs typeface="Segoe UI Semilight" panose="020B0402040204020203" charset="0"/>
                <a:sym typeface="Calibri" panose="020F0502020204030204" charset="0"/>
              </a:rPr>
              <a:t>Plastic Machinery</a:t>
            </a:r>
            <a:endParaRPr lang="en-US" sz="2400">
              <a:solidFill>
                <a:srgbClr val="545454"/>
              </a:solidFill>
              <a:latin typeface="Segoe UI Semilight" panose="020B0402040204020203" charset="0"/>
              <a:ea typeface="Calibri" panose="020F0502020204030204" charset="0"/>
              <a:cs typeface="Segoe UI Semilight" panose="020B0402040204020203" charset="0"/>
              <a:sym typeface="Calibri" panose="020F0502020204030204" charset="0"/>
            </a:endParaRPr>
          </a:p>
          <a:p>
            <a:pPr algn="l">
              <a:lnSpc>
                <a:spcPts val="2940"/>
              </a:lnSpc>
            </a:pPr>
            <a:r>
              <a:rPr lang="en-US" sz="2400">
                <a:solidFill>
                  <a:srgbClr val="545454"/>
                </a:solidFill>
                <a:latin typeface="Segoe UI Semilight" panose="020B0402040204020203" charset="0"/>
                <a:ea typeface="Calibri" panose="020F0502020204030204" charset="0"/>
                <a:cs typeface="Segoe UI Semilight" panose="020B0402040204020203" charset="0"/>
                <a:sym typeface="Calibri" panose="020F0502020204030204" charset="0"/>
              </a:rPr>
              <a:t>Textile Machiner</a:t>
            </a:r>
            <a:endParaRPr lang="en-US" sz="2400">
              <a:solidFill>
                <a:srgbClr val="545454"/>
              </a:solidFill>
              <a:latin typeface="Segoe UI Semilight" panose="020B0402040204020203" charset="0"/>
              <a:ea typeface="Calibri" panose="020F0502020204030204" charset="0"/>
              <a:cs typeface="Segoe UI Semilight" panose="020B0402040204020203" charset="0"/>
              <a:sym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28700" y="595966"/>
            <a:ext cx="1886593" cy="349020"/>
          </a:xfrm>
          <a:custGeom>
            <a:avLst/>
            <a:gdLst/>
            <a:ahLst/>
            <a:cxnLst/>
            <a:rect l="l" t="t" r="r" b="b"/>
            <a:pathLst>
              <a:path w="1886593" h="349020">
                <a:moveTo>
                  <a:pt x="0" y="0"/>
                </a:moveTo>
                <a:lnTo>
                  <a:pt x="1886593" y="0"/>
                </a:lnTo>
                <a:lnTo>
                  <a:pt x="1886593" y="349020"/>
                </a:lnTo>
                <a:lnTo>
                  <a:pt x="0" y="34902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aphicFrame>
        <p:nvGraphicFramePr>
          <p:cNvPr id="9" name="表格 8"/>
          <p:cNvGraphicFramePr/>
          <p:nvPr>
            <p:custDataLst>
              <p:tags r:id="rId2"/>
            </p:custDataLst>
          </p:nvPr>
        </p:nvGraphicFramePr>
        <p:xfrm>
          <a:off x="2139315" y="2938780"/>
          <a:ext cx="14063980" cy="5612130"/>
        </p:xfrm>
        <a:graphic>
          <a:graphicData uri="http://schemas.openxmlformats.org/drawingml/2006/table">
            <a:tbl>
              <a:tblPr firstRow="1" firstCol="1">
                <a:tableStyleId>{8EC20E35-A176-4012-BC5E-935CFFF8708E}</a:tableStyleId>
              </a:tblPr>
              <a:tblGrid>
                <a:gridCol w="2493010"/>
                <a:gridCol w="2474595"/>
                <a:gridCol w="9096375"/>
              </a:tblGrid>
              <a:tr h="1073785">
                <a:tc>
                  <a:txBody>
                    <a:bodyPr/>
                    <a:p>
                      <a:pPr algn="ctr" fontAlgn="ctr"/>
                      <a:r>
                        <a:rPr lang="en-US" altLang="zh-CN" sz="2800">
                          <a:solidFill>
                            <a:schemeClr val="tx1"/>
                          </a:solidFill>
                        </a:rPr>
                        <a:t>Type</a:t>
                      </a:r>
                      <a:endParaRPr lang="en-US" altLang="zh-CN" sz="2800">
                        <a:solidFill>
                          <a:schemeClr val="tx1"/>
                        </a:solidFill>
                      </a:endParaRPr>
                    </a:p>
                  </a:txBody>
                  <a:tcPr marL="9842" marR="9842" marT="9842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2800">
                          <a:solidFill>
                            <a:schemeClr val="tx1"/>
                          </a:solidFill>
                        </a:rPr>
                        <a:t>Model</a:t>
                      </a:r>
                      <a:endParaRPr lang="en-US" altLang="zh-CN" sz="2800">
                        <a:solidFill>
                          <a:schemeClr val="tx1"/>
                        </a:solidFill>
                      </a:endParaRPr>
                    </a:p>
                  </a:txBody>
                  <a:tcPr marL="9842" marR="9842" marT="9842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2800">
                          <a:solidFill>
                            <a:schemeClr val="tx1"/>
                          </a:solidFill>
                        </a:rPr>
                        <a:t>Describe</a:t>
                      </a:r>
                      <a:endParaRPr lang="en-US" altLang="zh-CN" sz="2800">
                        <a:solidFill>
                          <a:schemeClr val="tx1"/>
                        </a:solidFill>
                      </a:endParaRPr>
                    </a:p>
                  </a:txBody>
                  <a:tcPr marL="9842" marR="9842" marT="9842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907415">
                <a:tc>
                  <a:txBody>
                    <a:bodyPr/>
                    <a:p>
                      <a:pPr algn="ctr" fontAlgn="ctr"/>
                      <a:r>
                        <a:rPr lang="en-US" altLang="zh-CN" sz="2800">
                          <a:solidFill>
                            <a:schemeClr val="tx1"/>
                          </a:solidFill>
                        </a:rPr>
                        <a:t>I/O</a:t>
                      </a:r>
                      <a:endParaRPr lang="en-US" altLang="zh-CN" sz="2800">
                        <a:solidFill>
                          <a:schemeClr val="tx1"/>
                        </a:solidFill>
                      </a:endParaRPr>
                    </a:p>
                  </a:txBody>
                  <a:tcPr marL="9842" marR="9842" marT="9842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2800"/>
                        <a:t>EX-IO01-STM</a:t>
                      </a:r>
                      <a:endParaRPr lang="en-US" altLang="zh-CN" sz="2800"/>
                    </a:p>
                  </a:txBody>
                  <a:tcPr marL="9842" marR="9842" marT="9842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2800"/>
                        <a:t> Standard IO Expansion module MCU edition</a:t>
                      </a:r>
                      <a:endParaRPr lang="en-US" altLang="zh-CN" sz="2800"/>
                    </a:p>
                  </a:txBody>
                  <a:tcPr marL="9842" marR="9842" marT="9842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907415">
                <a:tc rowSpan="2">
                  <a:txBody>
                    <a:bodyPr/>
                    <a:p>
                      <a:pPr algn="ctr" fontAlgn="ctr"/>
                      <a:r>
                        <a:rPr lang="en-US" altLang="zh-CN" sz="2800">
                          <a:solidFill>
                            <a:schemeClr val="tx1"/>
                          </a:solidFill>
                        </a:rPr>
                        <a:t>Communication</a:t>
                      </a:r>
                      <a:endParaRPr lang="en-US" altLang="zh-CN" sz="2800">
                        <a:solidFill>
                          <a:schemeClr val="tx1"/>
                        </a:solidFill>
                      </a:endParaRPr>
                    </a:p>
                  </a:txBody>
                  <a:tcPr marL="9842" marR="9842" marT="9842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2800"/>
                        <a:t>EX-EC</a:t>
                      </a:r>
                      <a:endParaRPr lang="en-US" altLang="zh-CN" sz="2800"/>
                    </a:p>
                  </a:txBody>
                  <a:tcPr marL="9842" marR="9842" marT="9842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2800"/>
                        <a:t> EtherCAT communication protocol</a:t>
                      </a:r>
                      <a:endParaRPr lang="en-US" altLang="zh-CN" sz="2800"/>
                    </a:p>
                  </a:txBody>
                  <a:tcPr marL="9842" marR="9842" marT="9842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909320"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2800"/>
                        <a:t>EX-PN</a:t>
                      </a:r>
                      <a:endParaRPr lang="en-US" altLang="zh-CN" sz="2800"/>
                    </a:p>
                  </a:txBody>
                  <a:tcPr marL="9842" marR="9842" marT="9842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2800"/>
                        <a:t> ProfiNet communication protocol</a:t>
                      </a:r>
                      <a:endParaRPr lang="en-US" altLang="zh-CN" sz="2800"/>
                    </a:p>
                  </a:txBody>
                  <a:tcPr marL="9842" marR="9842" marT="9842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906780">
                <a:tc rowSpan="2">
                  <a:txBody>
                    <a:bodyPr/>
                    <a:p>
                      <a:pPr algn="ctr" fontAlgn="ctr"/>
                      <a:r>
                        <a:rPr lang="en-US" altLang="zh-CN" sz="2800">
                          <a:solidFill>
                            <a:schemeClr val="tx1"/>
                          </a:solidFill>
                        </a:rPr>
                        <a:t>Incremental Encoder </a:t>
                      </a:r>
                      <a:endParaRPr lang="en-US" altLang="zh-CN" sz="2800">
                        <a:solidFill>
                          <a:schemeClr val="tx1"/>
                        </a:solidFill>
                      </a:endParaRPr>
                    </a:p>
                  </a:txBody>
                  <a:tcPr marL="9842" marR="9842" marT="9842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2800"/>
                        <a:t>EX-PGIP</a:t>
                      </a:r>
                      <a:endParaRPr lang="en-US" altLang="zh-CN" sz="2800"/>
                    </a:p>
                  </a:txBody>
                  <a:tcPr marL="9842" marR="9842" marT="9842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2800"/>
                        <a:t> Incremental photoelectric encoder</a:t>
                      </a:r>
                      <a:endParaRPr lang="en-US" altLang="zh-CN" sz="2800"/>
                    </a:p>
                  </a:txBody>
                  <a:tcPr marL="9842" marR="9842" marT="9842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907415"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2800"/>
                        <a:t>EX-PGRT</a:t>
                      </a:r>
                      <a:endParaRPr lang="en-US" altLang="zh-CN" sz="2800"/>
                    </a:p>
                  </a:txBody>
                  <a:tcPr marL="9842" marR="9842" marT="9842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2800"/>
                        <a:t> Incremental rotary encoder </a:t>
                      </a:r>
                      <a:endParaRPr lang="en-US" altLang="zh-CN" sz="2800"/>
                    </a:p>
                  </a:txBody>
                  <a:tcPr marL="9842" marR="9842" marT="9842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" name="TextBox 29"/>
          <p:cNvSpPr txBox="1"/>
          <p:nvPr/>
        </p:nvSpPr>
        <p:spPr>
          <a:xfrm>
            <a:off x="4383405" y="419100"/>
            <a:ext cx="9520555" cy="1152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p>
            <a:pPr algn="l">
              <a:lnSpc>
                <a:spcPts val="8990"/>
              </a:lnSpc>
              <a:buClrTx/>
              <a:buSzTx/>
              <a:buFontTx/>
            </a:pPr>
            <a:r>
              <a:rPr lang="en-US" sz="7000" spc="104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Expansion Module</a:t>
            </a:r>
            <a:endParaRPr lang="en-US" sz="7000" spc="104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28700" y="595966"/>
            <a:ext cx="1886593" cy="349020"/>
          </a:xfrm>
          <a:custGeom>
            <a:avLst/>
            <a:gdLst/>
            <a:ahLst/>
            <a:cxnLst/>
            <a:rect l="l" t="t" r="r" b="b"/>
            <a:pathLst>
              <a:path w="1886593" h="349020">
                <a:moveTo>
                  <a:pt x="0" y="0"/>
                </a:moveTo>
                <a:lnTo>
                  <a:pt x="1886593" y="0"/>
                </a:lnTo>
                <a:lnTo>
                  <a:pt x="1886593" y="349020"/>
                </a:lnTo>
                <a:lnTo>
                  <a:pt x="0" y="34902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1633699" y="3086100"/>
          <a:ext cx="14901703" cy="477012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725426"/>
                <a:gridCol w="3725426"/>
                <a:gridCol w="4021849"/>
                <a:gridCol w="3429002"/>
              </a:tblGrid>
              <a:tr h="637279">
                <a:tc>
                  <a:txBody>
                    <a:bodyPr/>
                    <a:lstStyle/>
                    <a:p>
                      <a:pPr algn="ctr"/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dirty="0"/>
                        <a:t>VM</a:t>
                      </a:r>
                      <a:endParaRPr lang="zh-CN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dirty="0"/>
                        <a:t>VB</a:t>
                      </a:r>
                      <a:endParaRPr lang="zh-CN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dirty="0">
                          <a:solidFill>
                            <a:srgbClr val="FF0000"/>
                          </a:solidFill>
                        </a:rPr>
                        <a:t>VC</a:t>
                      </a:r>
                      <a:endParaRPr lang="zh-CN" altLang="en-US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7056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CN" sz="2800" dirty="0"/>
                        <a:t>High input voltage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endParaRPr lang="zh-CN" alt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宋体" panose="02010600030101010101" pitchFamily="2" charset="-122"/>
                          <a:cs typeface="+mn-cs"/>
                        </a:rPr>
                        <a:t>√</a:t>
                      </a:r>
                      <a:endParaRPr kumimoji="0" lang="zh-CN" altLang="en-US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/>
                </a:tc>
              </a:tr>
              <a:tr h="8382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CN" sz="2800" dirty="0"/>
                        <a:t>external keyboard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kumimoji="0" lang="zh-CN" altLang="en-US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3600" dirty="0"/>
                        <a:t>√</a:t>
                      </a:r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宋体" panose="02010600030101010101" pitchFamily="2" charset="-122"/>
                          <a:cs typeface="+mn-cs"/>
                        </a:rPr>
                        <a:t>√</a:t>
                      </a:r>
                      <a:endParaRPr kumimoji="0" lang="zh-CN" altLang="en-US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/>
                </a:tc>
              </a:tr>
              <a:tr h="637279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CN" sz="2800" dirty="0"/>
                        <a:t>PG module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endParaRPr lang="zh-CN" alt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宋体" panose="02010600030101010101" pitchFamily="2" charset="-122"/>
                          <a:cs typeface="+mn-cs"/>
                        </a:rPr>
                        <a:t>√</a:t>
                      </a:r>
                      <a:endParaRPr kumimoji="0" lang="zh-CN" altLang="en-US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/>
                </a:tc>
              </a:tr>
              <a:tr h="637279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CN" sz="2800" dirty="0"/>
                        <a:t>Built-in brake unit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3600" dirty="0"/>
                        <a:t>0-22kW</a:t>
                      </a:r>
                      <a:endParaRPr lang="en-US" altLang="zh-C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宋体" panose="02010600030101010101" pitchFamily="2" charset="-122"/>
                          <a:cs typeface="+mn-cs"/>
                        </a:rPr>
                        <a:t>0-37kW</a:t>
                      </a:r>
                      <a:endParaRPr kumimoji="0" lang="en-US" altLang="zh-C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/>
                </a:tc>
              </a:tr>
              <a:tr h="637279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CN" sz="2800" dirty="0"/>
                        <a:t>DC input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endParaRPr lang="zh-CN" alt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kumimoji="0" lang="zh-CN" altLang="en-US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宋体" panose="02010600030101010101" pitchFamily="2" charset="-122"/>
                          <a:cs typeface="+mn-cs"/>
                        </a:rPr>
                        <a:t>√</a:t>
                      </a:r>
                      <a:endParaRPr kumimoji="0" lang="zh-CN" altLang="en-US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/>
                </a:tc>
              </a:tr>
              <a:tr h="60276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CN" sz="2800" dirty="0"/>
                        <a:t>P, G model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kumimoji="0" lang="zh-CN" altLang="en-US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endParaRPr lang="zh-CN" altLang="en-US" sz="3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29"/>
          <p:cNvSpPr txBox="1"/>
          <p:nvPr/>
        </p:nvSpPr>
        <p:spPr>
          <a:xfrm>
            <a:off x="2971800" y="1181100"/>
            <a:ext cx="12730480" cy="1152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p>
            <a:pPr algn="l">
              <a:lnSpc>
                <a:spcPts val="8990"/>
              </a:lnSpc>
              <a:buClrTx/>
              <a:buSzTx/>
              <a:buFontTx/>
            </a:pPr>
            <a:r>
              <a:rPr lang="en-US" sz="7000" spc="104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Compare with VB and VM</a:t>
            </a:r>
            <a:endParaRPr lang="en-US" sz="7000" spc="104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pexels-pixabay-416423"/>
          <p:cNvPicPr>
            <a:picLocks noChangeAspect="1"/>
          </p:cNvPicPr>
          <p:nvPr/>
        </p:nvPicPr>
        <p:blipFill>
          <a:blip r:embed="rId1"/>
          <a:srcRect l="25291"/>
          <a:stretch>
            <a:fillRect/>
          </a:stretch>
        </p:blipFill>
        <p:spPr>
          <a:xfrm>
            <a:off x="7391400" y="495300"/>
            <a:ext cx="10354310" cy="9210040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1028700" y="595966"/>
            <a:ext cx="1886593" cy="349020"/>
          </a:xfrm>
          <a:custGeom>
            <a:avLst/>
            <a:gdLst/>
            <a:ahLst/>
            <a:cxnLst/>
            <a:rect l="l" t="t" r="r" b="b"/>
            <a:pathLst>
              <a:path w="1886593" h="349020">
                <a:moveTo>
                  <a:pt x="0" y="0"/>
                </a:moveTo>
                <a:lnTo>
                  <a:pt x="1886593" y="0"/>
                </a:lnTo>
                <a:lnTo>
                  <a:pt x="1886593" y="349020"/>
                </a:lnTo>
                <a:lnTo>
                  <a:pt x="0" y="349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3" name="图片 12" descr="VNZ100 (1)"/>
          <p:cNvPicPr>
            <a:picLocks noChangeAspect="1"/>
          </p:cNvPicPr>
          <p:nvPr/>
        </p:nvPicPr>
        <p:blipFill>
          <a:blip r:embed="rId3"/>
          <a:srcRect r="21000"/>
          <a:stretch>
            <a:fillRect/>
          </a:stretch>
        </p:blipFill>
        <p:spPr>
          <a:xfrm>
            <a:off x="6477000" y="1181100"/>
            <a:ext cx="6124575" cy="775335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367330" y="2796984"/>
            <a:ext cx="5550387" cy="987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 spc="104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VN</a:t>
            </a:r>
            <a:r>
              <a:rPr lang="en-US" sz="7000" b="1" spc="104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Z</a:t>
            </a:r>
            <a:r>
              <a:rPr lang="en-US" sz="7000" spc="104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100 </a:t>
            </a:r>
            <a:endParaRPr lang="en-US" sz="7000" spc="104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367330" y="4088446"/>
            <a:ext cx="6023770" cy="969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altLang="zh-CN" dirty="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Similar to VM model</a:t>
            </a:r>
            <a:r>
              <a:rPr lang="en-US" sz="1800" dirty="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, </a:t>
            </a:r>
            <a:r>
              <a:rPr lang="en-US" altLang="zh-CN" sz="1800" dirty="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It is designed for low power speed regulation application, small size, easy installation and simple debugging.</a:t>
            </a:r>
            <a:endParaRPr lang="en-US" altLang="zh-CN" sz="1800" dirty="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362250" y="7124735"/>
            <a:ext cx="6023770" cy="821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5"/>
              </a:lnSpc>
            </a:pPr>
            <a:r>
              <a:rPr lang="en-US" sz="180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Single-phase 220V : 0.4 - 2.2kW</a:t>
            </a:r>
            <a:endParaRPr lang="en-US" sz="180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algn="l">
              <a:lnSpc>
                <a:spcPts val="3205"/>
              </a:lnSpc>
            </a:pPr>
            <a:r>
              <a:rPr lang="en-US" sz="180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Three-phase 380V : 0.4 - 5.5kW</a:t>
            </a:r>
            <a:endParaRPr lang="en-US" sz="180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338120" y="5219608"/>
            <a:ext cx="6023770" cy="1644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l">
              <a:lnSpc>
                <a:spcPts val="3205"/>
              </a:lnSpc>
              <a:buFont typeface="Arial" panose="020B0604020202020204"/>
              <a:buChar char="•"/>
            </a:pPr>
            <a:r>
              <a:rPr lang="en-US" sz="1800" dirty="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Compact size and low cost designer</a:t>
            </a:r>
            <a:endParaRPr lang="en-US" sz="1800" dirty="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marL="388620" lvl="1" indent="-194310" algn="l">
              <a:lnSpc>
                <a:spcPts val="3205"/>
              </a:lnSpc>
              <a:buFont typeface="Arial" panose="020B0604020202020204"/>
              <a:buChar char="•"/>
            </a:pPr>
            <a:r>
              <a:rPr lang="en-US" sz="1800" dirty="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Terminals uncovered, easy  for wiring</a:t>
            </a:r>
            <a:endParaRPr lang="en-US" sz="1800" dirty="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marL="388620" lvl="1" indent="-194310" algn="l">
              <a:lnSpc>
                <a:spcPts val="3205"/>
              </a:lnSpc>
              <a:buFont typeface="Arial" panose="020B0604020202020204"/>
              <a:buChar char="•"/>
            </a:pPr>
            <a:r>
              <a:rPr lang="en-US" sz="1800" dirty="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DIN-rail mounting </a:t>
            </a:r>
            <a:endParaRPr lang="en-US" sz="1800" dirty="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marL="388620" lvl="1" indent="-194310" algn="l">
              <a:lnSpc>
                <a:spcPts val="3205"/>
              </a:lnSpc>
              <a:buFont typeface="Arial" panose="020B0604020202020204"/>
              <a:buChar char="•"/>
            </a:pPr>
            <a:r>
              <a:rPr lang="en-US" sz="1800" dirty="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V/F control; Bulit-in PID control</a:t>
            </a:r>
            <a:endParaRPr lang="en-US" sz="1800" dirty="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25" t="12265" r="24850" b="7754"/>
          <a:stretch>
            <a:fillRect/>
          </a:stretch>
        </p:blipFill>
        <p:spPr>
          <a:xfrm>
            <a:off x="7162800" y="2247900"/>
            <a:ext cx="4229735" cy="705993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028700" y="595966"/>
            <a:ext cx="1886593" cy="349020"/>
          </a:xfrm>
          <a:custGeom>
            <a:avLst/>
            <a:gdLst/>
            <a:ahLst/>
            <a:cxnLst/>
            <a:rect l="l" t="t" r="r" b="b"/>
            <a:pathLst>
              <a:path w="1886593" h="349020">
                <a:moveTo>
                  <a:pt x="0" y="0"/>
                </a:moveTo>
                <a:lnTo>
                  <a:pt x="1886593" y="0"/>
                </a:lnTo>
                <a:lnTo>
                  <a:pt x="1886593" y="349020"/>
                </a:lnTo>
                <a:lnTo>
                  <a:pt x="0" y="3490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690781"/>
            <a:ext cx="5302644" cy="1353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80"/>
              </a:lnSpc>
            </a:pPr>
            <a:r>
              <a:rPr lang="en-US" sz="4800" spc="72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VN</a:t>
            </a:r>
            <a:r>
              <a:rPr lang="en-US" sz="4800" b="1" spc="72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Z</a:t>
            </a:r>
            <a:r>
              <a:rPr lang="en-US" sz="4800" spc="72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100 HARDWARE</a:t>
            </a:r>
            <a:endParaRPr lang="en-US" sz="4800" spc="72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9288783" y="1555432"/>
            <a:ext cx="7487659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10527329" y="3963525"/>
            <a:ext cx="6853950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9893620" y="8695955"/>
            <a:ext cx="7492422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11936095" y="7038340"/>
            <a:ext cx="5445125" cy="14605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028700" y="5366556"/>
            <a:ext cx="5914806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11387584" y="1119594"/>
            <a:ext cx="186732" cy="18673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9898"/>
            </a:solidFill>
            <a:ln w="28575" cap="sq">
              <a:solidFill>
                <a:srgbClr val="83CFCF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"/>
                </a:lnSpc>
              </a:p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992422" y="3527687"/>
            <a:ext cx="186732" cy="18673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9898"/>
            </a:solidFill>
            <a:ln w="28575" cap="sq">
              <a:solidFill>
                <a:srgbClr val="83CFCF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"/>
                </a:lnSpc>
              </a:p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997184" y="8260117"/>
            <a:ext cx="186732" cy="18673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9898"/>
            </a:solidFill>
            <a:ln w="28575" cap="sq">
              <a:solidFill>
                <a:srgbClr val="83CFCF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"/>
                </a:lnSpc>
              </a:p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992422" y="6616643"/>
            <a:ext cx="186732" cy="18673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9898"/>
            </a:solidFill>
            <a:ln w="28575" cap="sq">
              <a:solidFill>
                <a:srgbClr val="83CFCF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"/>
                </a:lnSpc>
              </a:p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982231" y="4930718"/>
            <a:ext cx="186732" cy="186732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9898"/>
            </a:solidFill>
            <a:ln w="28575" cap="sq">
              <a:solidFill>
                <a:srgbClr val="83CFCF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"/>
                </a:lnSpc>
              </a:pP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1744581" y="1644967"/>
            <a:ext cx="5031860" cy="786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spc="-1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Supply input voltage : single phase , three phase</a:t>
            </a:r>
            <a:endParaRPr lang="en-US" sz="2100" spc="-1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2349419" y="4053060"/>
            <a:ext cx="5031860" cy="786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spc="-1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LED Display status , Potentiometer adjust frequency , Button operate</a:t>
            </a:r>
            <a:endParaRPr lang="en-US" sz="2100" spc="-1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2354181" y="8785490"/>
            <a:ext cx="5031860" cy="386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spc="-1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Terminal output power to motor U V W</a:t>
            </a:r>
            <a:endParaRPr lang="en-US" sz="2100" spc="-1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2349419" y="7142016"/>
            <a:ext cx="5031860" cy="386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spc="-1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RJ45 port supported RS485 Modbus RTU</a:t>
            </a:r>
            <a:endParaRPr lang="en-US" sz="2100" spc="-1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028700" y="5456091"/>
            <a:ext cx="4810656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150"/>
              </a:lnSpc>
            </a:pPr>
            <a:r>
              <a:rPr lang="en-US" sz="2100" spc="-1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Supported 4 ch x Digital input ,  </a:t>
            </a:r>
            <a:endParaRPr lang="en-US" sz="2100" spc="-1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algn="r">
              <a:lnSpc>
                <a:spcPts val="3150"/>
              </a:lnSpc>
            </a:pPr>
            <a:r>
              <a:rPr lang="en-US" sz="2100" spc="-1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1 x Relay output</a:t>
            </a:r>
            <a:endParaRPr lang="en-US" sz="2100" spc="-1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algn="r">
              <a:lnSpc>
                <a:spcPts val="3150"/>
              </a:lnSpc>
            </a:pPr>
            <a:r>
              <a:rPr lang="en-US" sz="2100" spc="-1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1 x Analog input (0..10V/4..20mA)</a:t>
            </a:r>
            <a:endParaRPr lang="en-US" sz="2100" spc="-1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algn="r">
              <a:lnSpc>
                <a:spcPts val="3150"/>
              </a:lnSpc>
            </a:pPr>
            <a:endParaRPr lang="en-US" sz="2100" spc="-1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1717191" y="933450"/>
            <a:ext cx="5059251" cy="461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Input power</a:t>
            </a:r>
            <a:endParaRPr lang="en-US" sz="2400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2322029" y="3341543"/>
            <a:ext cx="5059251" cy="461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Operating display</a:t>
            </a:r>
            <a:endParaRPr lang="en-US" sz="2400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2326791" y="8073973"/>
            <a:ext cx="5059251" cy="461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Motor output</a:t>
            </a:r>
            <a:endParaRPr lang="en-US" sz="2400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2322029" y="6430499"/>
            <a:ext cx="5059251" cy="461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RS485 communication</a:t>
            </a:r>
            <a:endParaRPr lang="en-US" sz="2400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028700" y="4744574"/>
            <a:ext cx="4810656" cy="461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I/O Interface</a:t>
            </a:r>
            <a:endParaRPr lang="en-US" sz="2400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36" name="AutoShape 36"/>
          <p:cNvSpPr/>
          <p:nvPr/>
        </p:nvSpPr>
        <p:spPr>
          <a:xfrm>
            <a:off x="9284020" y="1555432"/>
            <a:ext cx="0" cy="863059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7" name="AutoShape 37"/>
          <p:cNvSpPr/>
          <p:nvPr/>
        </p:nvSpPr>
        <p:spPr>
          <a:xfrm>
            <a:off x="6948269" y="5366556"/>
            <a:ext cx="859027" cy="2468455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37"/>
          <p:cNvSpPr/>
          <p:nvPr/>
        </p:nvSpPr>
        <p:spPr>
          <a:xfrm flipH="1">
            <a:off x="9770745" y="7038340"/>
            <a:ext cx="2192655" cy="756285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690781"/>
            <a:ext cx="16230600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80"/>
              </a:lnSpc>
            </a:pPr>
            <a:r>
              <a:rPr lang="en-US" sz="4800" spc="72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MODEL SELECTION</a:t>
            </a:r>
            <a:endParaRPr lang="en-US" sz="4800" spc="72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28700" y="595966"/>
            <a:ext cx="1886593" cy="349020"/>
          </a:xfrm>
          <a:custGeom>
            <a:avLst/>
            <a:gdLst/>
            <a:ahLst/>
            <a:cxnLst/>
            <a:rect l="l" t="t" r="r" b="b"/>
            <a:pathLst>
              <a:path w="1886593" h="349020">
                <a:moveTo>
                  <a:pt x="0" y="0"/>
                </a:moveTo>
                <a:lnTo>
                  <a:pt x="1886593" y="0"/>
                </a:lnTo>
                <a:lnTo>
                  <a:pt x="1886593" y="349020"/>
                </a:lnTo>
                <a:lnTo>
                  <a:pt x="0" y="34902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09600" y="3164616"/>
            <a:ext cx="16230600" cy="78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5600" spc="84" dirty="0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VN</a:t>
            </a:r>
            <a:r>
              <a:rPr lang="en-US" sz="5600" b="1" spc="84" dirty="0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Z100</a:t>
            </a:r>
            <a:r>
              <a:rPr lang="en-US" sz="5600" spc="84" dirty="0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 -  1R5 G - 2</a:t>
            </a:r>
            <a:endParaRPr lang="en-US" sz="5600" spc="84" dirty="0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600065" y="5716778"/>
            <a:ext cx="1331908" cy="510142"/>
            <a:chOff x="0" y="0"/>
            <a:chExt cx="781815" cy="29944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1815" cy="299447"/>
            </a:xfrm>
            <a:custGeom>
              <a:avLst/>
              <a:gdLst/>
              <a:ahLst/>
              <a:cxnLst/>
              <a:rect l="l" t="t" r="r" b="b"/>
              <a:pathLst>
                <a:path w="781815" h="299447">
                  <a:moveTo>
                    <a:pt x="0" y="0"/>
                  </a:moveTo>
                  <a:lnTo>
                    <a:pt x="781815" y="0"/>
                  </a:lnTo>
                  <a:lnTo>
                    <a:pt x="781815" y="299447"/>
                  </a:lnTo>
                  <a:lnTo>
                    <a:pt x="0" y="299447"/>
                  </a:lnTo>
                  <a:close/>
                </a:path>
              </a:pathLst>
            </a:custGeom>
            <a:solidFill>
              <a:srgbClr val="83CFC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6585406" y="5716778"/>
            <a:ext cx="1331908" cy="510142"/>
            <a:chOff x="0" y="0"/>
            <a:chExt cx="781815" cy="29944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81815" cy="299447"/>
            </a:xfrm>
            <a:custGeom>
              <a:avLst/>
              <a:gdLst/>
              <a:ahLst/>
              <a:cxnLst/>
              <a:rect l="l" t="t" r="r" b="b"/>
              <a:pathLst>
                <a:path w="781815" h="299447">
                  <a:moveTo>
                    <a:pt x="0" y="0"/>
                  </a:moveTo>
                  <a:lnTo>
                    <a:pt x="781815" y="0"/>
                  </a:lnTo>
                  <a:lnTo>
                    <a:pt x="781815" y="299447"/>
                  </a:lnTo>
                  <a:lnTo>
                    <a:pt x="0" y="299447"/>
                  </a:lnTo>
                  <a:close/>
                </a:path>
              </a:pathLst>
            </a:custGeom>
            <a:solidFill>
              <a:srgbClr val="83CFC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828876" y="5716778"/>
            <a:ext cx="1331908" cy="510142"/>
            <a:chOff x="0" y="0"/>
            <a:chExt cx="781815" cy="29944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81815" cy="299447"/>
            </a:xfrm>
            <a:custGeom>
              <a:avLst/>
              <a:gdLst/>
              <a:ahLst/>
              <a:cxnLst/>
              <a:rect l="l" t="t" r="r" b="b"/>
              <a:pathLst>
                <a:path w="781815" h="299447">
                  <a:moveTo>
                    <a:pt x="0" y="0"/>
                  </a:moveTo>
                  <a:lnTo>
                    <a:pt x="781815" y="0"/>
                  </a:lnTo>
                  <a:lnTo>
                    <a:pt x="781815" y="299447"/>
                  </a:lnTo>
                  <a:lnTo>
                    <a:pt x="0" y="299447"/>
                  </a:lnTo>
                  <a:close/>
                </a:path>
              </a:pathLst>
            </a:custGeom>
            <a:solidFill>
              <a:srgbClr val="83CFC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3398982" y="5716778"/>
            <a:ext cx="1331908" cy="510142"/>
            <a:chOff x="0" y="0"/>
            <a:chExt cx="781815" cy="29944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81815" cy="299447"/>
            </a:xfrm>
            <a:custGeom>
              <a:avLst/>
              <a:gdLst/>
              <a:ahLst/>
              <a:cxnLst/>
              <a:rect l="l" t="t" r="r" b="b"/>
              <a:pathLst>
                <a:path w="781815" h="299447">
                  <a:moveTo>
                    <a:pt x="0" y="0"/>
                  </a:moveTo>
                  <a:lnTo>
                    <a:pt x="781815" y="0"/>
                  </a:lnTo>
                  <a:lnTo>
                    <a:pt x="781815" y="299447"/>
                  </a:lnTo>
                  <a:lnTo>
                    <a:pt x="0" y="299447"/>
                  </a:lnTo>
                  <a:close/>
                </a:path>
              </a:pathLst>
            </a:custGeom>
            <a:solidFill>
              <a:srgbClr val="83CFCF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4716248" y="5716778"/>
            <a:ext cx="510142" cy="510142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83CFCF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7701589" y="5716778"/>
            <a:ext cx="510142" cy="51014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83CFCF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0945059" y="5716778"/>
            <a:ext cx="510142" cy="510142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83CFC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4515165" y="5716778"/>
            <a:ext cx="510142" cy="510142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83CFCF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3855136" y="5782943"/>
            <a:ext cx="123796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Series</a:t>
            </a:r>
            <a:endParaRPr lang="en-US" sz="2000">
              <a:solidFill>
                <a:srgbClr val="000000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840477" y="5782943"/>
            <a:ext cx="1237960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Power</a:t>
            </a:r>
            <a:endParaRPr lang="en-US" sz="2000">
              <a:solidFill>
                <a:srgbClr val="000000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0083947" y="5782943"/>
            <a:ext cx="1237960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Type</a:t>
            </a:r>
            <a:endParaRPr lang="en-US" sz="2000">
              <a:solidFill>
                <a:srgbClr val="000000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3654053" y="5782943"/>
            <a:ext cx="1237960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Voltage</a:t>
            </a:r>
            <a:endParaRPr lang="en-US" sz="2000">
              <a:solidFill>
                <a:srgbClr val="000000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  <a:p>
            <a:pPr algn="ctr">
              <a:lnSpc>
                <a:spcPts val="2800"/>
              </a:lnSpc>
            </a:pPr>
            <a:endParaRPr lang="en-US" sz="2000">
              <a:solidFill>
                <a:srgbClr val="000000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3344994" y="5716778"/>
            <a:ext cx="510142" cy="51014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C9898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6330335" y="5716778"/>
            <a:ext cx="510142" cy="510142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C9898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9573805" y="5716778"/>
            <a:ext cx="510142" cy="510142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C9898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3143912" y="5716778"/>
            <a:ext cx="510142" cy="510142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C9898"/>
            </a:solidFill>
          </p:spPr>
        </p:sp>
      </p:grpSp>
      <p:sp>
        <p:nvSpPr>
          <p:cNvPr id="33" name="TextBox 33"/>
          <p:cNvSpPr txBox="1"/>
          <p:nvPr/>
        </p:nvSpPr>
        <p:spPr>
          <a:xfrm>
            <a:off x="3556898" y="6526231"/>
            <a:ext cx="1859037" cy="330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80"/>
              </a:lnSpc>
              <a:spcBef>
                <a:spcPct val="0"/>
              </a:spcBef>
            </a:pPr>
            <a:r>
              <a:rPr lang="en-US" sz="1845">
                <a:solidFill>
                  <a:srgbClr val="111B1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VNZ100 Series</a:t>
            </a:r>
            <a:endParaRPr lang="en-US" sz="1845">
              <a:solidFill>
                <a:srgbClr val="111B1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3275310" y="6542405"/>
            <a:ext cx="2868930" cy="3308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580"/>
              </a:lnSpc>
              <a:spcBef>
                <a:spcPct val="0"/>
              </a:spcBef>
            </a:pPr>
            <a:r>
              <a:rPr lang="en-US" sz="1845">
                <a:solidFill>
                  <a:srgbClr val="111B1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2 : 220V Single phase</a:t>
            </a:r>
            <a:endParaRPr lang="en-US" sz="1845">
              <a:solidFill>
                <a:srgbClr val="111B1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6637200" y="6514801"/>
            <a:ext cx="2048513" cy="315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80"/>
              </a:lnSpc>
              <a:spcBef>
                <a:spcPct val="0"/>
              </a:spcBef>
            </a:pPr>
            <a:r>
              <a:rPr lang="en-US" sz="1845">
                <a:solidFill>
                  <a:srgbClr val="111B1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1R5 : 1.5kW</a:t>
            </a:r>
            <a:endParaRPr lang="en-US" sz="1845">
              <a:solidFill>
                <a:srgbClr val="111B1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3275310" y="7026910"/>
            <a:ext cx="3192780" cy="3308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580"/>
              </a:lnSpc>
              <a:spcBef>
                <a:spcPct val="0"/>
              </a:spcBef>
            </a:pPr>
            <a:r>
              <a:rPr lang="en-US" sz="1845">
                <a:solidFill>
                  <a:srgbClr val="111B1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4 : 380V Three Phase</a:t>
            </a:r>
            <a:endParaRPr lang="en-US" sz="1845">
              <a:solidFill>
                <a:srgbClr val="111B1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6637200" y="6999452"/>
            <a:ext cx="2048513" cy="315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80"/>
              </a:lnSpc>
              <a:spcBef>
                <a:spcPct val="0"/>
              </a:spcBef>
            </a:pPr>
            <a:r>
              <a:rPr lang="en-US" sz="1845" dirty="0">
                <a:solidFill>
                  <a:srgbClr val="111B1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R is decimal point</a:t>
            </a:r>
            <a:endParaRPr lang="en-US" sz="1845" dirty="0">
              <a:solidFill>
                <a:srgbClr val="111B1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grpSp>
        <p:nvGrpSpPr>
          <p:cNvPr id="40" name="Group 40"/>
          <p:cNvGrpSpPr/>
          <p:nvPr/>
        </p:nvGrpSpPr>
        <p:grpSpPr>
          <a:xfrm>
            <a:off x="6769558" y="4127296"/>
            <a:ext cx="510142" cy="510142"/>
            <a:chOff x="0" y="0"/>
            <a:chExt cx="680189" cy="680189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680189" cy="680189"/>
              <a:chOff x="0" y="0"/>
              <a:chExt cx="6350000" cy="63500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C9898"/>
              </a:solidFill>
            </p:spPr>
          </p:sp>
        </p:grpSp>
        <p:sp>
          <p:nvSpPr>
            <p:cNvPr id="43" name="TextBox 43"/>
            <p:cNvSpPr txBox="1"/>
            <p:nvPr/>
          </p:nvSpPr>
          <p:spPr>
            <a:xfrm>
              <a:off x="180938" y="159991"/>
              <a:ext cx="332950" cy="393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0"/>
                </a:lnSpc>
              </a:pPr>
              <a:r>
                <a:rPr lang="en-US" sz="2075">
                  <a:solidFill>
                    <a:srgbClr val="FFFFFF"/>
                  </a:solidFill>
                  <a:latin typeface="Aileron Bold" panose="00000800000000000000"/>
                  <a:ea typeface="Aileron Bold" panose="00000800000000000000"/>
                  <a:cs typeface="Aileron Bold" panose="00000800000000000000"/>
                  <a:sym typeface="Aileron Bold" panose="00000800000000000000"/>
                </a:rPr>
                <a:t>1</a:t>
              </a:r>
              <a:endPara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9286284" y="4127296"/>
            <a:ext cx="510142" cy="510142"/>
            <a:chOff x="0" y="0"/>
            <a:chExt cx="680189" cy="680189"/>
          </a:xfrm>
        </p:grpSpPr>
        <p:grpSp>
          <p:nvGrpSpPr>
            <p:cNvPr id="45" name="Group 45"/>
            <p:cNvGrpSpPr/>
            <p:nvPr/>
          </p:nvGrpSpPr>
          <p:grpSpPr>
            <a:xfrm>
              <a:off x="0" y="0"/>
              <a:ext cx="680189" cy="680189"/>
              <a:chOff x="0" y="0"/>
              <a:chExt cx="6350000" cy="63500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C9898"/>
              </a:solidFill>
            </p:spPr>
          </p:sp>
        </p:grpSp>
        <p:sp>
          <p:nvSpPr>
            <p:cNvPr id="47" name="TextBox 47"/>
            <p:cNvSpPr txBox="1"/>
            <p:nvPr/>
          </p:nvSpPr>
          <p:spPr>
            <a:xfrm>
              <a:off x="180938" y="159991"/>
              <a:ext cx="332950" cy="393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0"/>
                </a:lnSpc>
              </a:pPr>
              <a:r>
                <a:rPr lang="en-US" sz="2075">
                  <a:solidFill>
                    <a:srgbClr val="FFFFFF"/>
                  </a:solidFill>
                  <a:latin typeface="Aileron Bold" panose="00000800000000000000"/>
                  <a:ea typeface="Aileron Bold" panose="00000800000000000000"/>
                  <a:cs typeface="Aileron Bold" panose="00000800000000000000"/>
                  <a:sym typeface="Aileron Bold" panose="00000800000000000000"/>
                </a:rPr>
                <a:t>2</a:t>
              </a:r>
              <a:endPara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endParaRP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0442139" y="4127296"/>
            <a:ext cx="510142" cy="510142"/>
            <a:chOff x="0" y="0"/>
            <a:chExt cx="680189" cy="680189"/>
          </a:xfrm>
        </p:grpSpPr>
        <p:grpSp>
          <p:nvGrpSpPr>
            <p:cNvPr id="49" name="Group 49"/>
            <p:cNvGrpSpPr/>
            <p:nvPr/>
          </p:nvGrpSpPr>
          <p:grpSpPr>
            <a:xfrm>
              <a:off x="0" y="0"/>
              <a:ext cx="680189" cy="680189"/>
              <a:chOff x="0" y="0"/>
              <a:chExt cx="6350000" cy="63500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C9898"/>
              </a:solidFill>
            </p:spPr>
          </p:sp>
        </p:grpSp>
        <p:sp>
          <p:nvSpPr>
            <p:cNvPr id="51" name="TextBox 51"/>
            <p:cNvSpPr txBox="1"/>
            <p:nvPr/>
          </p:nvSpPr>
          <p:spPr>
            <a:xfrm>
              <a:off x="180938" y="159991"/>
              <a:ext cx="332950" cy="393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0"/>
                </a:lnSpc>
              </a:pPr>
              <a:r>
                <a:rPr lang="en-US" sz="2075">
                  <a:solidFill>
                    <a:srgbClr val="FFFFFF"/>
                  </a:solidFill>
                  <a:latin typeface="Aileron Bold" panose="00000800000000000000"/>
                  <a:ea typeface="Aileron Bold" panose="00000800000000000000"/>
                  <a:cs typeface="Aileron Bold" panose="00000800000000000000"/>
                  <a:sym typeface="Aileron Bold" panose="00000800000000000000"/>
                </a:rPr>
                <a:t>3</a:t>
              </a:r>
              <a:endPara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endParaRP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1608871" y="4127296"/>
            <a:ext cx="510142" cy="510142"/>
            <a:chOff x="0" y="0"/>
            <a:chExt cx="680189" cy="680189"/>
          </a:xfrm>
        </p:grpSpPr>
        <p:grpSp>
          <p:nvGrpSpPr>
            <p:cNvPr id="53" name="Group 53"/>
            <p:cNvGrpSpPr/>
            <p:nvPr/>
          </p:nvGrpSpPr>
          <p:grpSpPr>
            <a:xfrm>
              <a:off x="0" y="0"/>
              <a:ext cx="680189" cy="680189"/>
              <a:chOff x="0" y="0"/>
              <a:chExt cx="6350000" cy="6350000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C9898"/>
              </a:solidFill>
            </p:spPr>
          </p:sp>
        </p:grpSp>
        <p:sp>
          <p:nvSpPr>
            <p:cNvPr id="55" name="TextBox 55"/>
            <p:cNvSpPr txBox="1"/>
            <p:nvPr/>
          </p:nvSpPr>
          <p:spPr>
            <a:xfrm>
              <a:off x="180938" y="159991"/>
              <a:ext cx="332950" cy="393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0"/>
                </a:lnSpc>
              </a:pPr>
              <a:r>
                <a:rPr lang="en-US" sz="2075">
                  <a:solidFill>
                    <a:srgbClr val="FFFFFF"/>
                  </a:solidFill>
                  <a:latin typeface="Aileron Bold" panose="00000800000000000000"/>
                  <a:ea typeface="Aileron Bold" panose="00000800000000000000"/>
                  <a:cs typeface="Aileron Bold" panose="00000800000000000000"/>
                  <a:sym typeface="Aileron Bold" panose="00000800000000000000"/>
                </a:rPr>
                <a:t>4</a:t>
              </a:r>
              <a:endPara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endParaRPr>
            </a:p>
          </p:txBody>
        </p:sp>
      </p:grpSp>
      <p:sp>
        <p:nvSpPr>
          <p:cNvPr id="56" name="TextBox 56"/>
          <p:cNvSpPr txBox="1"/>
          <p:nvPr/>
        </p:nvSpPr>
        <p:spPr>
          <a:xfrm>
            <a:off x="3480698" y="5841534"/>
            <a:ext cx="249713" cy="290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</a:pPr>
            <a:r>
              <a: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1</a:t>
            </a:r>
            <a:endParaRPr lang="en-US" sz="2075">
              <a:solidFill>
                <a:srgbClr val="FFFFFF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sp>
        <p:nvSpPr>
          <p:cNvPr id="57" name="TextBox 57"/>
          <p:cNvSpPr txBox="1"/>
          <p:nvPr/>
        </p:nvSpPr>
        <p:spPr>
          <a:xfrm>
            <a:off x="6466039" y="5841534"/>
            <a:ext cx="249713" cy="290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</a:pPr>
            <a:r>
              <a: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2</a:t>
            </a:r>
            <a:endParaRPr lang="en-US" sz="2075">
              <a:solidFill>
                <a:srgbClr val="FFFFFF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sp>
        <p:nvSpPr>
          <p:cNvPr id="58" name="TextBox 58"/>
          <p:cNvSpPr txBox="1"/>
          <p:nvPr/>
        </p:nvSpPr>
        <p:spPr>
          <a:xfrm>
            <a:off x="9709509" y="5841534"/>
            <a:ext cx="249713" cy="290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</a:pPr>
            <a:r>
              <a: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3</a:t>
            </a:r>
            <a:endParaRPr lang="en-US" sz="2075">
              <a:solidFill>
                <a:srgbClr val="FFFFFF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sp>
        <p:nvSpPr>
          <p:cNvPr id="59" name="TextBox 59"/>
          <p:cNvSpPr txBox="1"/>
          <p:nvPr/>
        </p:nvSpPr>
        <p:spPr>
          <a:xfrm>
            <a:off x="13279615" y="5841534"/>
            <a:ext cx="249713" cy="290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</a:pPr>
            <a:r>
              <a: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4</a:t>
            </a:r>
            <a:endParaRPr lang="en-US" sz="2075">
              <a:solidFill>
                <a:srgbClr val="FFFFFF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9372600" y="6439535"/>
            <a:ext cx="2888615" cy="422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ts val="2580"/>
              </a:lnSpc>
            </a:pPr>
            <a:r>
              <a:rPr lang="en-US" sz="2000">
                <a:solidFill>
                  <a:srgbClr val="111B1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G : Constant torque load</a:t>
            </a:r>
            <a:endParaRPr lang="en-US" altLang="en-US" sz="2000">
              <a:solidFill>
                <a:srgbClr val="111B1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exels-bingqian-li-230971044-31517320"/>
          <p:cNvPicPr>
            <a:picLocks noChangeAspect="1"/>
          </p:cNvPicPr>
          <p:nvPr/>
        </p:nvPicPr>
        <p:blipFill>
          <a:blip r:embed="rId1"/>
          <a:srcRect l="24343"/>
          <a:stretch>
            <a:fillRect/>
          </a:stretch>
        </p:blipFill>
        <p:spPr>
          <a:xfrm>
            <a:off x="7162800" y="419100"/>
            <a:ext cx="10657205" cy="9392285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1028700" y="595966"/>
            <a:ext cx="1886593" cy="349020"/>
          </a:xfrm>
          <a:custGeom>
            <a:avLst/>
            <a:gdLst/>
            <a:ahLst/>
            <a:cxnLst/>
            <a:rect l="l" t="t" r="r" b="b"/>
            <a:pathLst>
              <a:path w="1886593" h="349020">
                <a:moveTo>
                  <a:pt x="0" y="0"/>
                </a:moveTo>
                <a:lnTo>
                  <a:pt x="1886593" y="0"/>
                </a:lnTo>
                <a:lnTo>
                  <a:pt x="1886593" y="349020"/>
                </a:lnTo>
                <a:lnTo>
                  <a:pt x="0" y="349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3" name="图片 12" descr="VNZ200"/>
          <p:cNvPicPr>
            <a:picLocks noChangeAspect="1"/>
          </p:cNvPicPr>
          <p:nvPr/>
        </p:nvPicPr>
        <p:blipFill>
          <a:blip r:embed="rId3"/>
          <a:srcRect r="24000"/>
          <a:stretch>
            <a:fillRect/>
          </a:stretch>
        </p:blipFill>
        <p:spPr>
          <a:xfrm>
            <a:off x="6172200" y="1333500"/>
            <a:ext cx="5791200" cy="76200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367330" y="2796984"/>
            <a:ext cx="5550387" cy="987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 spc="104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VN</a:t>
            </a:r>
            <a:r>
              <a:rPr lang="en-US" sz="7000" b="1" spc="104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Z</a:t>
            </a:r>
            <a:r>
              <a:rPr lang="en-US" sz="7000" spc="104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200</a:t>
            </a:r>
            <a:endParaRPr lang="en-US" sz="7000" spc="104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367330" y="4088446"/>
            <a:ext cx="6023770" cy="64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altLang="zh-CN" sz="1800" dirty="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Similar to VB model, standard inverter and support heavy load applications, suitable for high power application.</a:t>
            </a:r>
            <a:endParaRPr lang="en-US" altLang="zh-CN" sz="1800" dirty="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367330" y="7555265"/>
            <a:ext cx="6023770" cy="821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5"/>
              </a:lnSpc>
            </a:pPr>
            <a:r>
              <a:rPr lang="en-US" sz="180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Single-phase 220V : 0.4 - 2.2kW</a:t>
            </a:r>
            <a:endParaRPr lang="en-US" sz="180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algn="l">
              <a:lnSpc>
                <a:spcPts val="3205"/>
              </a:lnSpc>
            </a:pPr>
            <a:r>
              <a:rPr lang="en-US" sz="180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Three-phase 380V : 0.4 - 450kW</a:t>
            </a:r>
            <a:endParaRPr lang="en-US" sz="180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367330" y="4991008"/>
            <a:ext cx="6023770" cy="2465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l">
              <a:lnSpc>
                <a:spcPts val="3205"/>
              </a:lnSpc>
              <a:buFont typeface="Arial" panose="020B0604020202020204"/>
              <a:buChar char="•"/>
            </a:pPr>
            <a:r>
              <a:rPr lang="en-US" sz="1800" dirty="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SVC control, V/F control</a:t>
            </a:r>
            <a:endParaRPr lang="en-US" sz="1800" dirty="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marL="388620" lvl="1" indent="-194310" algn="l">
              <a:lnSpc>
                <a:spcPts val="3205"/>
              </a:lnSpc>
              <a:buFont typeface="Arial" panose="020B0604020202020204"/>
              <a:buChar char="•"/>
            </a:pPr>
            <a:r>
              <a:rPr lang="en-US" dirty="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150% overload for 60s</a:t>
            </a:r>
            <a:endParaRPr lang="en-US" dirty="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marL="388620" lvl="1" indent="-194310" algn="l">
              <a:lnSpc>
                <a:spcPts val="3205"/>
              </a:lnSpc>
              <a:buFont typeface="Arial" panose="020B0604020202020204"/>
              <a:buChar char="•"/>
            </a:pPr>
            <a:r>
              <a:rPr lang="en-US" sz="1800" dirty="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 Simple structure; Compact size; Easy install</a:t>
            </a:r>
            <a:endParaRPr lang="en-US" sz="1800" dirty="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marL="388620" lvl="1" indent="-194310" algn="l">
              <a:lnSpc>
                <a:spcPts val="3205"/>
              </a:lnSpc>
              <a:buFont typeface="Arial" panose="020B0604020202020204"/>
              <a:buChar char="•"/>
            </a:pPr>
            <a:r>
              <a:rPr lang="en-US" sz="1800" dirty="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High perforemance; environmental adaptaion</a:t>
            </a:r>
            <a:endParaRPr lang="en-US" sz="1800" dirty="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marL="388620" lvl="1" indent="-194310" algn="l">
              <a:lnSpc>
                <a:spcPts val="3205"/>
              </a:lnSpc>
              <a:buFont typeface="Arial" panose="020B0604020202020204"/>
              <a:buChar char="•"/>
            </a:pPr>
            <a:r>
              <a:rPr lang="en-US" sz="1800" dirty="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Multiple protection mechanisms, safe and secure</a:t>
            </a:r>
            <a:endParaRPr lang="en-US" sz="1800" dirty="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marL="194310" lvl="1" indent="0" algn="l">
              <a:lnSpc>
                <a:spcPts val="3205"/>
              </a:lnSpc>
              <a:buFont typeface="Arial" panose="020B0604020202020204"/>
              <a:buNone/>
            </a:pPr>
            <a:endParaRPr lang="en-US" sz="1800" dirty="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VNZ200"/>
          <p:cNvPicPr>
            <a:picLocks noChangeAspect="1"/>
          </p:cNvPicPr>
          <p:nvPr/>
        </p:nvPicPr>
        <p:blipFill>
          <a:blip r:embed="rId1"/>
          <a:srcRect l="25900" r="24000"/>
          <a:stretch>
            <a:fillRect/>
          </a:stretch>
        </p:blipFill>
        <p:spPr>
          <a:xfrm>
            <a:off x="7239000" y="2019300"/>
            <a:ext cx="3817620" cy="7620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028700" y="595966"/>
            <a:ext cx="1886593" cy="349020"/>
          </a:xfrm>
          <a:custGeom>
            <a:avLst/>
            <a:gdLst/>
            <a:ahLst/>
            <a:cxnLst/>
            <a:rect l="l" t="t" r="r" b="b"/>
            <a:pathLst>
              <a:path w="1886593" h="349020">
                <a:moveTo>
                  <a:pt x="0" y="0"/>
                </a:moveTo>
                <a:lnTo>
                  <a:pt x="1886593" y="0"/>
                </a:lnTo>
                <a:lnTo>
                  <a:pt x="1886593" y="349020"/>
                </a:lnTo>
                <a:lnTo>
                  <a:pt x="0" y="349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690781"/>
            <a:ext cx="5302644" cy="1353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80"/>
              </a:lnSpc>
            </a:pPr>
            <a:r>
              <a:rPr lang="en-US" sz="4800" spc="72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VN</a:t>
            </a:r>
            <a:r>
              <a:rPr lang="en-US" sz="4800" b="1" spc="72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Z</a:t>
            </a:r>
            <a:r>
              <a:rPr lang="en-US" sz="4800" spc="72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200 HARDWARE</a:t>
            </a:r>
            <a:endParaRPr lang="en-US" sz="4800" spc="72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9288783" y="1555432"/>
            <a:ext cx="7487659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10527329" y="3963525"/>
            <a:ext cx="6853950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9893620" y="8695955"/>
            <a:ext cx="7492422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11936095" y="7038340"/>
            <a:ext cx="5445125" cy="14605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028700" y="5366556"/>
            <a:ext cx="5914806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11387584" y="1119594"/>
            <a:ext cx="186732" cy="18673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9898"/>
            </a:solidFill>
            <a:ln w="28575" cap="sq">
              <a:solidFill>
                <a:srgbClr val="83CFCF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"/>
                </a:lnSpc>
              </a:p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992422" y="3527687"/>
            <a:ext cx="186732" cy="18673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9898"/>
            </a:solidFill>
            <a:ln w="28575" cap="sq">
              <a:solidFill>
                <a:srgbClr val="83CFCF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"/>
                </a:lnSpc>
              </a:p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997184" y="8260117"/>
            <a:ext cx="186732" cy="18673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9898"/>
            </a:solidFill>
            <a:ln w="28575" cap="sq">
              <a:solidFill>
                <a:srgbClr val="83CFCF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"/>
                </a:lnSpc>
              </a:p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992422" y="6616643"/>
            <a:ext cx="186732" cy="18673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9898"/>
            </a:solidFill>
            <a:ln w="28575" cap="sq">
              <a:solidFill>
                <a:srgbClr val="83CFCF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"/>
                </a:lnSpc>
              </a:p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982231" y="4930718"/>
            <a:ext cx="186732" cy="186732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9898"/>
            </a:solidFill>
            <a:ln w="28575" cap="sq">
              <a:solidFill>
                <a:srgbClr val="83CFCF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"/>
                </a:lnSpc>
              </a:pP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1744581" y="1644967"/>
            <a:ext cx="5031860" cy="786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spc="-1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Supply input voltage : single phase , three phase</a:t>
            </a:r>
            <a:endParaRPr lang="en-US" sz="2100" spc="-1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2349419" y="4053060"/>
            <a:ext cx="5031860" cy="786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spc="-1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LED Display status , Potentiometer adjust frequency , Button operate</a:t>
            </a:r>
            <a:endParaRPr lang="en-US" sz="2100" spc="-1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2354181" y="8785490"/>
            <a:ext cx="5031860" cy="386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spc="-1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Terminal output power to motor U V W</a:t>
            </a:r>
            <a:endParaRPr lang="en-US" sz="2100" spc="-1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2349419" y="7142016"/>
            <a:ext cx="5031860" cy="386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spc="-1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RJ45 port supported RS485 Modbus RTU</a:t>
            </a:r>
            <a:endParaRPr lang="en-US" sz="2100" spc="-1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028700" y="5456091"/>
            <a:ext cx="4810656" cy="201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150"/>
              </a:lnSpc>
            </a:pPr>
            <a:r>
              <a:rPr lang="en-US" sz="2100" spc="-1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Supported 4 ch x Digital input ,  </a:t>
            </a:r>
            <a:endParaRPr lang="en-US" sz="2100" spc="-1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algn="r">
              <a:lnSpc>
                <a:spcPts val="3150"/>
              </a:lnSpc>
            </a:pPr>
            <a:r>
              <a:rPr lang="en-US" sz="2100" spc="-1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1 x Relay output</a:t>
            </a:r>
            <a:endParaRPr lang="en-US" sz="2100" spc="-1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algn="r">
              <a:lnSpc>
                <a:spcPts val="3150"/>
              </a:lnSpc>
            </a:pPr>
            <a:r>
              <a:rPr lang="en-US" sz="2100" spc="-1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1 x Analog input (0..10V/4..20mA)</a:t>
            </a:r>
            <a:endParaRPr lang="en-US" sz="2100" spc="-1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algn="r">
              <a:lnSpc>
                <a:spcPts val="3150"/>
              </a:lnSpc>
            </a:pPr>
            <a:r>
              <a:rPr lang="en-US" sz="2100" spc="-1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1 x Analog output(0..10V)</a:t>
            </a:r>
            <a:endParaRPr lang="en-US" sz="2100" spc="-1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algn="r">
              <a:lnSpc>
                <a:spcPts val="3150"/>
              </a:lnSpc>
            </a:pPr>
            <a:endParaRPr lang="en-US" sz="2100" spc="-1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1717191" y="933450"/>
            <a:ext cx="5059251" cy="461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Input power</a:t>
            </a:r>
            <a:endParaRPr lang="en-US" sz="2400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2322029" y="3341543"/>
            <a:ext cx="5059251" cy="461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Operating display</a:t>
            </a:r>
            <a:endParaRPr lang="en-US" sz="2400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2326791" y="8073973"/>
            <a:ext cx="5059251" cy="461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Motor output</a:t>
            </a:r>
            <a:endParaRPr lang="en-US" sz="2400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2322029" y="6430499"/>
            <a:ext cx="5059251" cy="461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RS485 communication</a:t>
            </a:r>
            <a:endParaRPr lang="en-US" sz="2400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028700" y="4744574"/>
            <a:ext cx="4810656" cy="461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I/O Interface</a:t>
            </a:r>
            <a:endParaRPr lang="en-US" sz="2400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36" name="AutoShape 36"/>
          <p:cNvSpPr/>
          <p:nvPr/>
        </p:nvSpPr>
        <p:spPr>
          <a:xfrm>
            <a:off x="9284020" y="1555432"/>
            <a:ext cx="0" cy="863059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7" name="AutoShape 37"/>
          <p:cNvSpPr/>
          <p:nvPr/>
        </p:nvSpPr>
        <p:spPr>
          <a:xfrm>
            <a:off x="6948269" y="5366556"/>
            <a:ext cx="859027" cy="2468455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37"/>
          <p:cNvSpPr/>
          <p:nvPr/>
        </p:nvSpPr>
        <p:spPr>
          <a:xfrm flipH="1">
            <a:off x="9770745" y="7038340"/>
            <a:ext cx="2192655" cy="756285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690781"/>
            <a:ext cx="16230600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80"/>
              </a:lnSpc>
            </a:pPr>
            <a:r>
              <a:rPr lang="en-US" sz="4800" spc="72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MODEL SELECTION</a:t>
            </a:r>
            <a:endParaRPr lang="en-US" sz="4800" spc="72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28700" y="595966"/>
            <a:ext cx="1886593" cy="349020"/>
          </a:xfrm>
          <a:custGeom>
            <a:avLst/>
            <a:gdLst/>
            <a:ahLst/>
            <a:cxnLst/>
            <a:rect l="l" t="t" r="r" b="b"/>
            <a:pathLst>
              <a:path w="1886593" h="349020">
                <a:moveTo>
                  <a:pt x="0" y="0"/>
                </a:moveTo>
                <a:lnTo>
                  <a:pt x="1886593" y="0"/>
                </a:lnTo>
                <a:lnTo>
                  <a:pt x="1886593" y="349020"/>
                </a:lnTo>
                <a:lnTo>
                  <a:pt x="0" y="34902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2000" y="3162076"/>
            <a:ext cx="16230600" cy="78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5600" spc="84" dirty="0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VN</a:t>
            </a:r>
            <a:r>
              <a:rPr lang="en-US" sz="5600" b="1" spc="84" dirty="0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Z200</a:t>
            </a:r>
            <a:r>
              <a:rPr lang="en-US" sz="5600" spc="84" dirty="0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 -  1R5 G - 2</a:t>
            </a:r>
            <a:endParaRPr lang="en-US" sz="5600" spc="84" dirty="0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600065" y="5716778"/>
            <a:ext cx="1331908" cy="510142"/>
            <a:chOff x="0" y="0"/>
            <a:chExt cx="781815" cy="29944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1815" cy="299447"/>
            </a:xfrm>
            <a:custGeom>
              <a:avLst/>
              <a:gdLst/>
              <a:ahLst/>
              <a:cxnLst/>
              <a:rect l="l" t="t" r="r" b="b"/>
              <a:pathLst>
                <a:path w="781815" h="299447">
                  <a:moveTo>
                    <a:pt x="0" y="0"/>
                  </a:moveTo>
                  <a:lnTo>
                    <a:pt x="781815" y="0"/>
                  </a:lnTo>
                  <a:lnTo>
                    <a:pt x="781815" y="299447"/>
                  </a:lnTo>
                  <a:lnTo>
                    <a:pt x="0" y="299447"/>
                  </a:lnTo>
                  <a:close/>
                </a:path>
              </a:pathLst>
            </a:custGeom>
            <a:solidFill>
              <a:srgbClr val="83CFC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6585406" y="5716778"/>
            <a:ext cx="1331908" cy="510142"/>
            <a:chOff x="0" y="0"/>
            <a:chExt cx="781815" cy="29944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81815" cy="299447"/>
            </a:xfrm>
            <a:custGeom>
              <a:avLst/>
              <a:gdLst/>
              <a:ahLst/>
              <a:cxnLst/>
              <a:rect l="l" t="t" r="r" b="b"/>
              <a:pathLst>
                <a:path w="781815" h="299447">
                  <a:moveTo>
                    <a:pt x="0" y="0"/>
                  </a:moveTo>
                  <a:lnTo>
                    <a:pt x="781815" y="0"/>
                  </a:lnTo>
                  <a:lnTo>
                    <a:pt x="781815" y="299447"/>
                  </a:lnTo>
                  <a:lnTo>
                    <a:pt x="0" y="299447"/>
                  </a:lnTo>
                  <a:close/>
                </a:path>
              </a:pathLst>
            </a:custGeom>
            <a:solidFill>
              <a:srgbClr val="83CFC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828876" y="5716778"/>
            <a:ext cx="1331908" cy="510142"/>
            <a:chOff x="0" y="0"/>
            <a:chExt cx="781815" cy="29944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81815" cy="299447"/>
            </a:xfrm>
            <a:custGeom>
              <a:avLst/>
              <a:gdLst/>
              <a:ahLst/>
              <a:cxnLst/>
              <a:rect l="l" t="t" r="r" b="b"/>
              <a:pathLst>
                <a:path w="781815" h="299447">
                  <a:moveTo>
                    <a:pt x="0" y="0"/>
                  </a:moveTo>
                  <a:lnTo>
                    <a:pt x="781815" y="0"/>
                  </a:lnTo>
                  <a:lnTo>
                    <a:pt x="781815" y="299447"/>
                  </a:lnTo>
                  <a:lnTo>
                    <a:pt x="0" y="299447"/>
                  </a:lnTo>
                  <a:close/>
                </a:path>
              </a:pathLst>
            </a:custGeom>
            <a:solidFill>
              <a:srgbClr val="83CFC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3398982" y="5716778"/>
            <a:ext cx="1331908" cy="510142"/>
            <a:chOff x="0" y="0"/>
            <a:chExt cx="781815" cy="29944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81815" cy="299447"/>
            </a:xfrm>
            <a:custGeom>
              <a:avLst/>
              <a:gdLst/>
              <a:ahLst/>
              <a:cxnLst/>
              <a:rect l="l" t="t" r="r" b="b"/>
              <a:pathLst>
                <a:path w="781815" h="299447">
                  <a:moveTo>
                    <a:pt x="0" y="0"/>
                  </a:moveTo>
                  <a:lnTo>
                    <a:pt x="781815" y="0"/>
                  </a:lnTo>
                  <a:lnTo>
                    <a:pt x="781815" y="299447"/>
                  </a:lnTo>
                  <a:lnTo>
                    <a:pt x="0" y="299447"/>
                  </a:lnTo>
                  <a:close/>
                </a:path>
              </a:pathLst>
            </a:custGeom>
            <a:solidFill>
              <a:srgbClr val="83CFCF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4716248" y="5716778"/>
            <a:ext cx="510142" cy="510142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83CFCF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7701589" y="5716778"/>
            <a:ext cx="510142" cy="51014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83CFCF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0945059" y="5716778"/>
            <a:ext cx="510142" cy="510142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83CFC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4515165" y="5716778"/>
            <a:ext cx="510142" cy="510142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83CFCF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3855136" y="5782943"/>
            <a:ext cx="123796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Series</a:t>
            </a:r>
            <a:endParaRPr lang="en-US" sz="2000">
              <a:solidFill>
                <a:srgbClr val="000000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840477" y="5782943"/>
            <a:ext cx="1237960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Power</a:t>
            </a:r>
            <a:endParaRPr lang="en-US" sz="2000">
              <a:solidFill>
                <a:srgbClr val="000000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0083947" y="5782943"/>
            <a:ext cx="1237960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Type</a:t>
            </a:r>
            <a:endParaRPr lang="en-US" sz="2000">
              <a:solidFill>
                <a:srgbClr val="000000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3654053" y="5782943"/>
            <a:ext cx="1237960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Voltage</a:t>
            </a:r>
            <a:endParaRPr lang="en-US" sz="2000">
              <a:solidFill>
                <a:srgbClr val="000000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  <a:p>
            <a:pPr algn="ctr">
              <a:lnSpc>
                <a:spcPts val="2800"/>
              </a:lnSpc>
            </a:pPr>
            <a:endParaRPr lang="en-US" sz="2000">
              <a:solidFill>
                <a:srgbClr val="000000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3344994" y="5716778"/>
            <a:ext cx="510142" cy="51014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C9898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6330335" y="5716778"/>
            <a:ext cx="510142" cy="510142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C9898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9573805" y="5716778"/>
            <a:ext cx="510142" cy="510142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C9898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3143912" y="5716778"/>
            <a:ext cx="510142" cy="510142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C9898"/>
            </a:solidFill>
          </p:spPr>
        </p:sp>
      </p:grpSp>
      <p:sp>
        <p:nvSpPr>
          <p:cNvPr id="33" name="TextBox 33"/>
          <p:cNvSpPr txBox="1"/>
          <p:nvPr/>
        </p:nvSpPr>
        <p:spPr>
          <a:xfrm>
            <a:off x="3556898" y="6526231"/>
            <a:ext cx="1859037" cy="330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80"/>
              </a:lnSpc>
              <a:spcBef>
                <a:spcPct val="0"/>
              </a:spcBef>
            </a:pPr>
            <a:r>
              <a:rPr lang="en-US" sz="1845">
                <a:solidFill>
                  <a:srgbClr val="111B1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VNZ200 Series</a:t>
            </a:r>
            <a:endParaRPr lang="en-US" sz="1845">
              <a:solidFill>
                <a:srgbClr val="111B1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3275310" y="6542405"/>
            <a:ext cx="2868930" cy="3308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580"/>
              </a:lnSpc>
              <a:spcBef>
                <a:spcPct val="0"/>
              </a:spcBef>
            </a:pPr>
            <a:r>
              <a:rPr lang="en-US" sz="1845">
                <a:solidFill>
                  <a:srgbClr val="111B1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2 : 220V Single phase</a:t>
            </a:r>
            <a:endParaRPr lang="en-US" sz="1845">
              <a:solidFill>
                <a:srgbClr val="111B1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6637200" y="6514801"/>
            <a:ext cx="2048513" cy="315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80"/>
              </a:lnSpc>
              <a:spcBef>
                <a:spcPct val="0"/>
              </a:spcBef>
            </a:pPr>
            <a:r>
              <a:rPr lang="en-US" sz="1845">
                <a:solidFill>
                  <a:srgbClr val="111B1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1R5 : 1.5kW</a:t>
            </a:r>
            <a:endParaRPr lang="en-US" sz="1845">
              <a:solidFill>
                <a:srgbClr val="111B1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3275310" y="7026910"/>
            <a:ext cx="3192780" cy="3308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580"/>
              </a:lnSpc>
              <a:spcBef>
                <a:spcPct val="0"/>
              </a:spcBef>
            </a:pPr>
            <a:r>
              <a:rPr lang="en-US" sz="1845">
                <a:solidFill>
                  <a:srgbClr val="111B1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4 : 380V Three Phase</a:t>
            </a:r>
            <a:endParaRPr lang="en-US" sz="1845">
              <a:solidFill>
                <a:srgbClr val="111B1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6637200" y="6999452"/>
            <a:ext cx="2048513" cy="315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80"/>
              </a:lnSpc>
              <a:spcBef>
                <a:spcPct val="0"/>
              </a:spcBef>
            </a:pPr>
            <a:r>
              <a:rPr lang="en-US" sz="1845" dirty="0">
                <a:solidFill>
                  <a:srgbClr val="111B1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R is decimal point</a:t>
            </a:r>
            <a:endParaRPr lang="en-US" sz="1845" dirty="0">
              <a:solidFill>
                <a:srgbClr val="111B1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grpSp>
        <p:nvGrpSpPr>
          <p:cNvPr id="40" name="Group 40"/>
          <p:cNvGrpSpPr/>
          <p:nvPr/>
        </p:nvGrpSpPr>
        <p:grpSpPr>
          <a:xfrm>
            <a:off x="6769558" y="4127296"/>
            <a:ext cx="510142" cy="510142"/>
            <a:chOff x="0" y="0"/>
            <a:chExt cx="680189" cy="680189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680189" cy="680189"/>
              <a:chOff x="0" y="0"/>
              <a:chExt cx="6350000" cy="63500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C9898"/>
              </a:solidFill>
            </p:spPr>
          </p:sp>
        </p:grpSp>
        <p:sp>
          <p:nvSpPr>
            <p:cNvPr id="43" name="TextBox 43"/>
            <p:cNvSpPr txBox="1"/>
            <p:nvPr/>
          </p:nvSpPr>
          <p:spPr>
            <a:xfrm>
              <a:off x="180938" y="159991"/>
              <a:ext cx="332950" cy="393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0"/>
                </a:lnSpc>
              </a:pPr>
              <a:r>
                <a:rPr lang="en-US" sz="2075">
                  <a:solidFill>
                    <a:srgbClr val="FFFFFF"/>
                  </a:solidFill>
                  <a:latin typeface="Aileron Bold" panose="00000800000000000000"/>
                  <a:ea typeface="Aileron Bold" panose="00000800000000000000"/>
                  <a:cs typeface="Aileron Bold" panose="00000800000000000000"/>
                  <a:sym typeface="Aileron Bold" panose="00000800000000000000"/>
                </a:rPr>
                <a:t>1</a:t>
              </a:r>
              <a:endPara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9438684" y="4127296"/>
            <a:ext cx="510142" cy="510142"/>
            <a:chOff x="0" y="0"/>
            <a:chExt cx="680189" cy="680189"/>
          </a:xfrm>
        </p:grpSpPr>
        <p:grpSp>
          <p:nvGrpSpPr>
            <p:cNvPr id="45" name="Group 45"/>
            <p:cNvGrpSpPr/>
            <p:nvPr/>
          </p:nvGrpSpPr>
          <p:grpSpPr>
            <a:xfrm>
              <a:off x="0" y="0"/>
              <a:ext cx="680189" cy="680189"/>
              <a:chOff x="0" y="0"/>
              <a:chExt cx="6350000" cy="63500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C9898"/>
              </a:solidFill>
            </p:spPr>
          </p:sp>
        </p:grpSp>
        <p:sp>
          <p:nvSpPr>
            <p:cNvPr id="47" name="TextBox 47"/>
            <p:cNvSpPr txBox="1"/>
            <p:nvPr/>
          </p:nvSpPr>
          <p:spPr>
            <a:xfrm>
              <a:off x="180938" y="159991"/>
              <a:ext cx="332950" cy="393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0"/>
                </a:lnSpc>
              </a:pPr>
              <a:r>
                <a:rPr lang="en-US" sz="2075">
                  <a:solidFill>
                    <a:srgbClr val="FFFFFF"/>
                  </a:solidFill>
                  <a:latin typeface="Aileron Bold" panose="00000800000000000000"/>
                  <a:ea typeface="Aileron Bold" panose="00000800000000000000"/>
                  <a:cs typeface="Aileron Bold" panose="00000800000000000000"/>
                  <a:sym typeface="Aileron Bold" panose="00000800000000000000"/>
                </a:rPr>
                <a:t>2</a:t>
              </a:r>
              <a:endPara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endParaRP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0594539" y="4127296"/>
            <a:ext cx="510142" cy="510142"/>
            <a:chOff x="0" y="0"/>
            <a:chExt cx="680189" cy="680189"/>
          </a:xfrm>
        </p:grpSpPr>
        <p:grpSp>
          <p:nvGrpSpPr>
            <p:cNvPr id="49" name="Group 49"/>
            <p:cNvGrpSpPr/>
            <p:nvPr/>
          </p:nvGrpSpPr>
          <p:grpSpPr>
            <a:xfrm>
              <a:off x="0" y="0"/>
              <a:ext cx="680189" cy="680189"/>
              <a:chOff x="0" y="0"/>
              <a:chExt cx="6350000" cy="63500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C9898"/>
              </a:solidFill>
            </p:spPr>
          </p:sp>
        </p:grpSp>
        <p:sp>
          <p:nvSpPr>
            <p:cNvPr id="51" name="TextBox 51"/>
            <p:cNvSpPr txBox="1"/>
            <p:nvPr/>
          </p:nvSpPr>
          <p:spPr>
            <a:xfrm>
              <a:off x="180938" y="159991"/>
              <a:ext cx="332950" cy="393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0"/>
                </a:lnSpc>
              </a:pPr>
              <a:r>
                <a:rPr lang="en-US" sz="2075">
                  <a:solidFill>
                    <a:srgbClr val="FFFFFF"/>
                  </a:solidFill>
                  <a:latin typeface="Aileron Bold" panose="00000800000000000000"/>
                  <a:ea typeface="Aileron Bold" panose="00000800000000000000"/>
                  <a:cs typeface="Aileron Bold" panose="00000800000000000000"/>
                  <a:sym typeface="Aileron Bold" panose="00000800000000000000"/>
                </a:rPr>
                <a:t>3</a:t>
              </a:r>
              <a:endPara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endParaRP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1761271" y="4127296"/>
            <a:ext cx="510142" cy="510142"/>
            <a:chOff x="0" y="0"/>
            <a:chExt cx="680189" cy="680189"/>
          </a:xfrm>
        </p:grpSpPr>
        <p:grpSp>
          <p:nvGrpSpPr>
            <p:cNvPr id="53" name="Group 53"/>
            <p:cNvGrpSpPr/>
            <p:nvPr/>
          </p:nvGrpSpPr>
          <p:grpSpPr>
            <a:xfrm>
              <a:off x="0" y="0"/>
              <a:ext cx="680189" cy="680189"/>
              <a:chOff x="0" y="0"/>
              <a:chExt cx="6350000" cy="6350000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C9898"/>
              </a:solidFill>
            </p:spPr>
          </p:sp>
        </p:grpSp>
        <p:sp>
          <p:nvSpPr>
            <p:cNvPr id="55" name="TextBox 55"/>
            <p:cNvSpPr txBox="1"/>
            <p:nvPr/>
          </p:nvSpPr>
          <p:spPr>
            <a:xfrm>
              <a:off x="180938" y="159991"/>
              <a:ext cx="332950" cy="393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0"/>
                </a:lnSpc>
              </a:pPr>
              <a:r>
                <a:rPr lang="en-US" sz="2075">
                  <a:solidFill>
                    <a:srgbClr val="FFFFFF"/>
                  </a:solidFill>
                  <a:latin typeface="Aileron Bold" panose="00000800000000000000"/>
                  <a:ea typeface="Aileron Bold" panose="00000800000000000000"/>
                  <a:cs typeface="Aileron Bold" panose="00000800000000000000"/>
                  <a:sym typeface="Aileron Bold" panose="00000800000000000000"/>
                </a:rPr>
                <a:t>4</a:t>
              </a:r>
              <a:endPara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endParaRPr>
            </a:p>
          </p:txBody>
        </p:sp>
      </p:grpSp>
      <p:sp>
        <p:nvSpPr>
          <p:cNvPr id="56" name="TextBox 56"/>
          <p:cNvSpPr txBox="1"/>
          <p:nvPr/>
        </p:nvSpPr>
        <p:spPr>
          <a:xfrm>
            <a:off x="3480698" y="5841534"/>
            <a:ext cx="249713" cy="290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</a:pPr>
            <a:r>
              <a: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1</a:t>
            </a:r>
            <a:endParaRPr lang="en-US" sz="2075">
              <a:solidFill>
                <a:srgbClr val="FFFFFF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sp>
        <p:nvSpPr>
          <p:cNvPr id="57" name="TextBox 57"/>
          <p:cNvSpPr txBox="1"/>
          <p:nvPr/>
        </p:nvSpPr>
        <p:spPr>
          <a:xfrm>
            <a:off x="6466039" y="5841534"/>
            <a:ext cx="249713" cy="290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</a:pPr>
            <a:r>
              <a: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2</a:t>
            </a:r>
            <a:endParaRPr lang="en-US" sz="2075">
              <a:solidFill>
                <a:srgbClr val="FFFFFF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sp>
        <p:nvSpPr>
          <p:cNvPr id="58" name="TextBox 58"/>
          <p:cNvSpPr txBox="1"/>
          <p:nvPr/>
        </p:nvSpPr>
        <p:spPr>
          <a:xfrm>
            <a:off x="9709509" y="5841534"/>
            <a:ext cx="249713" cy="290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</a:pPr>
            <a:r>
              <a: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3</a:t>
            </a:r>
            <a:endParaRPr lang="en-US" sz="2075">
              <a:solidFill>
                <a:srgbClr val="FFFFFF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sp>
        <p:nvSpPr>
          <p:cNvPr id="59" name="TextBox 59"/>
          <p:cNvSpPr txBox="1"/>
          <p:nvPr/>
        </p:nvSpPr>
        <p:spPr>
          <a:xfrm>
            <a:off x="13279615" y="5841534"/>
            <a:ext cx="249713" cy="290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</a:pPr>
            <a:r>
              <a: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4</a:t>
            </a:r>
            <a:endParaRPr lang="en-US" sz="2075">
              <a:solidFill>
                <a:srgbClr val="FFFFFF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9372600" y="6439535"/>
            <a:ext cx="2888615" cy="422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ts val="2580"/>
              </a:lnSpc>
            </a:pPr>
            <a:r>
              <a:rPr lang="en-US" sz="2000">
                <a:solidFill>
                  <a:srgbClr val="111B1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G : Constant torque load</a:t>
            </a:r>
            <a:endParaRPr lang="en-US" altLang="en-US" sz="2000">
              <a:solidFill>
                <a:srgbClr val="111B1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595966"/>
            <a:ext cx="1886593" cy="349020"/>
          </a:xfrm>
          <a:custGeom>
            <a:avLst/>
            <a:gdLst/>
            <a:ahLst/>
            <a:cxnLst/>
            <a:rect l="l" t="t" r="r" b="b"/>
            <a:pathLst>
              <a:path w="1886593" h="349020">
                <a:moveTo>
                  <a:pt x="0" y="0"/>
                </a:moveTo>
                <a:lnTo>
                  <a:pt x="1886593" y="0"/>
                </a:lnTo>
                <a:lnTo>
                  <a:pt x="1886593" y="349020"/>
                </a:lnTo>
                <a:lnTo>
                  <a:pt x="0" y="34902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66800" y="1790700"/>
            <a:ext cx="6581775" cy="6769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80"/>
              </a:lnSpc>
            </a:pPr>
            <a:r>
              <a:rPr lang="en-US" sz="4800" spc="72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VN</a:t>
            </a:r>
            <a:r>
              <a:rPr lang="en-US" sz="4800" b="1" spc="72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Z</a:t>
            </a:r>
            <a:r>
              <a:rPr lang="en-US" sz="4800" spc="72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200 Model</a:t>
            </a:r>
            <a:endParaRPr lang="en-US" sz="4800" spc="72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200400" y="3848100"/>
          <a:ext cx="12162790" cy="3432175"/>
        </p:xfrm>
        <a:graphic>
          <a:graphicData uri="http://schemas.openxmlformats.org/drawingml/2006/table">
            <a:tbl>
              <a:tblPr firstRow="1" bandRow="1"/>
              <a:tblGrid>
                <a:gridCol w="2512060"/>
                <a:gridCol w="2513965"/>
                <a:gridCol w="4747260"/>
                <a:gridCol w="2389505"/>
              </a:tblGrid>
              <a:tr h="1069340"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800" dirty="0">
                        <a:solidFill>
                          <a:srgbClr val="FFFFF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4A626E"/>
                      </a:solidFill>
                      <a:prstDash val="solid"/>
                    </a:lnT>
                    <a:lnB w="19050">
                      <a:solidFill>
                        <a:srgbClr val="4A626E"/>
                      </a:solidFill>
                      <a:prstDash val="solid"/>
                    </a:lnB>
                    <a:solidFill>
                      <a:srgbClr val="4A626E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800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Input Voltage</a:t>
                      </a:r>
                      <a:endParaRPr lang="en-US" altLang="zh-CN" sz="1800" dirty="0">
                        <a:solidFill>
                          <a:srgbClr val="FFFFF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4A626E"/>
                      </a:solidFill>
                      <a:prstDash val="solid"/>
                    </a:lnT>
                    <a:lnB w="19050">
                      <a:solidFill>
                        <a:srgbClr val="4A626E"/>
                      </a:solidFill>
                      <a:prstDash val="solid"/>
                    </a:lnB>
                    <a:solidFill>
                      <a:srgbClr val="4A626E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800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Range of power(kW)</a:t>
                      </a:r>
                      <a:endParaRPr lang="en-US" altLang="zh-CN" sz="1800" dirty="0">
                        <a:solidFill>
                          <a:srgbClr val="FFFFF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4A626E"/>
                      </a:solidFill>
                      <a:prstDash val="solid"/>
                    </a:lnT>
                    <a:lnB w="19050">
                      <a:solidFill>
                        <a:srgbClr val="4A626E"/>
                      </a:solidFill>
                      <a:prstDash val="solid"/>
                    </a:lnB>
                    <a:solidFill>
                      <a:srgbClr val="4A626E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800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Po wer level</a:t>
                      </a:r>
                      <a:endParaRPr lang="en-US" altLang="zh-CN" sz="1800" dirty="0">
                        <a:solidFill>
                          <a:srgbClr val="FFFFF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19050" cap="rnd">
                      <a:solidFill>
                        <a:srgbClr val="4A626E"/>
                      </a:solidFill>
                      <a:prstDash val="solid"/>
                    </a:lnT>
                    <a:lnB w="19050">
                      <a:solidFill>
                        <a:srgbClr val="4A626E"/>
                      </a:solidFill>
                      <a:prstDash val="solid"/>
                    </a:lnB>
                    <a:solidFill>
                      <a:srgbClr val="4A626E"/>
                    </a:solidFill>
                  </a:tcPr>
                </a:tc>
              </a:tr>
              <a:tr h="1181100"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VNZ200</a:t>
                      </a:r>
                      <a:endParaRPr lang="en-US" altLang="zh-CN" sz="280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19050">
                      <a:solidFill>
                        <a:srgbClr val="4A626E"/>
                      </a:solidFill>
                      <a:prstDash val="solid"/>
                    </a:lnT>
                    <a:lnB w="19050">
                      <a:solidFill>
                        <a:srgbClr val="4A626E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single phase 220V</a:t>
                      </a:r>
                      <a:endParaRPr lang="en-US" altLang="zh-CN" sz="240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19050">
                      <a:solidFill>
                        <a:srgbClr val="4A626E"/>
                      </a:solidFill>
                      <a:prstDash val="solid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0.4, 0.75, 1.5</a:t>
                      </a:r>
                      <a:r>
                        <a:rPr lang="en-US" altLang="zh-CN" sz="240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, 2.2, 3.7</a:t>
                      </a:r>
                      <a:endParaRPr lang="en-US" altLang="zh-CN" sz="240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19050">
                      <a:solidFill>
                        <a:srgbClr val="4A626E"/>
                      </a:solidFill>
                      <a:prstDash val="solid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5</a:t>
                      </a:r>
                      <a:endParaRPr lang="en-US" altLang="zh-CN" sz="240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19050">
                      <a:solidFill>
                        <a:srgbClr val="4A626E"/>
                      </a:solidFill>
                      <a:prstDash val="solid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</a:tr>
              <a:tr h="1181735">
                <a:tc vMerge="1">
                  <a:tcPr anchor="ctr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19050" cap="rnd">
                      <a:solidFill>
                        <a:srgbClr val="4A626E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three phase 380V</a:t>
                      </a:r>
                      <a:endParaRPr lang="en-US" altLang="zh-CN" sz="240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19050" cap="rnd">
                      <a:solidFill>
                        <a:srgbClr val="4A626E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0.4-450</a:t>
                      </a:r>
                      <a:endParaRPr lang="en-US" altLang="zh-CN" sz="240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19050" cap="rnd">
                      <a:solidFill>
                        <a:srgbClr val="4A626E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29</a:t>
                      </a:r>
                      <a:endParaRPr lang="en-US" altLang="zh-CN" sz="240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19050" cap="rnd">
                      <a:solidFill>
                        <a:srgbClr val="4A626E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595966"/>
            <a:ext cx="1886593" cy="349020"/>
          </a:xfrm>
          <a:custGeom>
            <a:avLst/>
            <a:gdLst/>
            <a:ahLst/>
            <a:cxnLst/>
            <a:rect l="l" t="t" r="r" b="b"/>
            <a:pathLst>
              <a:path w="1886593" h="349020">
                <a:moveTo>
                  <a:pt x="0" y="0"/>
                </a:moveTo>
                <a:lnTo>
                  <a:pt x="1886593" y="0"/>
                </a:lnTo>
                <a:lnTo>
                  <a:pt x="1886593" y="349020"/>
                </a:lnTo>
                <a:lnTo>
                  <a:pt x="0" y="34902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2000" y="1409700"/>
            <a:ext cx="6581775" cy="6769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80"/>
              </a:lnSpc>
            </a:pPr>
            <a:r>
              <a:rPr lang="en-US" sz="4800" spc="72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VN</a:t>
            </a:r>
            <a:r>
              <a:rPr lang="en-US" sz="4800" b="1" spc="72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Z</a:t>
            </a:r>
            <a:r>
              <a:rPr lang="en-US" sz="4800" spc="72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200 Terminal</a:t>
            </a:r>
            <a:endParaRPr lang="en-US" sz="4800" spc="72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4267200" y="2400300"/>
          <a:ext cx="12632690" cy="7129145"/>
        </p:xfrm>
        <a:graphic>
          <a:graphicData uri="http://schemas.openxmlformats.org/drawingml/2006/table">
            <a:tbl>
              <a:tblPr firstRow="1" bandRow="1"/>
              <a:tblGrid>
                <a:gridCol w="4185920"/>
                <a:gridCol w="4187190"/>
                <a:gridCol w="36195"/>
                <a:gridCol w="4223385"/>
              </a:tblGrid>
              <a:tr h="807085">
                <a:tc>
                  <a:txBody>
                    <a:bodyPr/>
                    <a:p>
                      <a:pPr algn="ctr"/>
                      <a:r>
                        <a:rPr lang="en-US" altLang="zh-CN" sz="1800" b="1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Model</a:t>
                      </a:r>
                      <a:endParaRPr lang="en-US" altLang="zh-CN" sz="1800" b="1" dirty="0">
                        <a:solidFill>
                          <a:srgbClr val="FFFFF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4A626E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626E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800" b="1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0.4-37kW</a:t>
                      </a:r>
                      <a:endParaRPr lang="en-US" altLang="zh-CN" sz="1800" b="1" dirty="0">
                        <a:solidFill>
                          <a:srgbClr val="FFFFF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4A626E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626E"/>
                    </a:solidFill>
                  </a:tcPr>
                </a:tc>
                <a:tc gridSpan="2">
                  <a:txBody>
                    <a:bodyPr/>
                    <a:p>
                      <a:pPr algn="ctr"/>
                      <a:r>
                        <a:rPr lang="en-US" altLang="zh-CN" sz="1800" b="1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45-450kW</a:t>
                      </a:r>
                      <a:endParaRPr lang="en-US" altLang="zh-CN" sz="1800" b="1" dirty="0">
                        <a:solidFill>
                          <a:srgbClr val="FFFFF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19050" cap="rnd">
                      <a:solidFill>
                        <a:srgbClr val="4A626E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626E"/>
                    </a:solidFill>
                  </a:tcPr>
                </a:tc>
                <a:tc hMerge="1">
                  <a:tcPr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19050" cap="rnd">
                      <a:solidFill>
                        <a:srgbClr val="4A626E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626E"/>
                    </a:solidFill>
                  </a:tcPr>
                </a:tc>
              </a:tr>
              <a:tr h="574675">
                <a:tc gridSpan="4">
                  <a:txBody>
                    <a:bodyPr/>
                    <a:p>
                      <a:pPr algn="l"/>
                      <a:r>
                        <a:rPr lang="en-US" altLang="zh-CN" sz="1800" b="1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I</a:t>
                      </a:r>
                      <a:r>
                        <a:rPr lang="zh-CN" altLang="en-US" sz="1800" b="1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nput terminal</a:t>
                      </a:r>
                      <a:endParaRPr lang="zh-CN" altLang="en-US" sz="1800" b="1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rnd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hMerge="1">
                  <a:tcPr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 cap="rnd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572770">
                <a:tc>
                  <a:txBody>
                    <a:bodyPr/>
                    <a:p>
                      <a:pPr algn="ctr"/>
                      <a:r>
                        <a:rPr lang="zh-CN" altLang="en-US" sz="180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     Digit</a:t>
                      </a:r>
                      <a:r>
                        <a:rPr lang="en-US" altLang="zh-CN" sz="180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al</a:t>
                      </a:r>
                      <a:r>
                        <a:rPr lang="zh-CN" altLang="en-US" sz="180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input </a:t>
                      </a:r>
                      <a:endParaRPr lang="zh-CN" altLang="en-US" sz="180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rnd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00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endParaRPr lang="en-US" altLang="zh-CN" sz="200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p>
                      <a:pPr algn="ctr"/>
                      <a:r>
                        <a:rPr lang="en-US" altLang="zh-CN" sz="200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6</a:t>
                      </a:r>
                      <a:endParaRPr lang="en-US" altLang="zh-CN" sz="200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hMerge="1">
                  <a:tcPr anchor="ctr"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587375">
                <a:tc>
                  <a:txBody>
                    <a:bodyPr/>
                    <a:p>
                      <a:pPr algn="ctr"/>
                      <a:r>
                        <a:rPr lang="zh-CN" altLang="en-US" sz="180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     </a:t>
                      </a:r>
                      <a:r>
                        <a:rPr lang="en-US" altLang="zh-CN" sz="180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A</a:t>
                      </a:r>
                      <a:r>
                        <a:rPr lang="zh-CN" altLang="en-US" sz="180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nalog input </a:t>
                      </a:r>
                      <a:endParaRPr lang="zh-CN" altLang="en-US" sz="180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rnd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00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200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zh-CN" sz="200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hMerge="1">
                  <a:tcPr anchor="ctr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</a:tr>
              <a:tr h="572770">
                <a:tc>
                  <a:txBody>
                    <a:bodyPr/>
                    <a:p>
                      <a:pPr algn="ctr"/>
                      <a:r>
                        <a:rPr lang="zh-CN" altLang="en-US" sz="180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     </a:t>
                      </a:r>
                      <a:r>
                        <a:rPr lang="en-US" altLang="zh-CN" sz="180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Modbus input</a:t>
                      </a:r>
                      <a:endParaRPr lang="zh-CN" altLang="en-US" sz="180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rnd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p>
                      <a:pPr algn="ctr"/>
                      <a:r>
                        <a:rPr lang="en-US" altLang="zh-CN" sz="200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200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572770">
                <a:tc gridSpan="4">
                  <a:txBody>
                    <a:bodyPr/>
                    <a:p>
                      <a:pPr algn="l"/>
                      <a:r>
                        <a:rPr lang="en-US" altLang="zh-CN" sz="1800" b="1" baseline="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Output terminal</a:t>
                      </a:r>
                      <a:endParaRPr lang="en-US" altLang="zh-CN" sz="1800" b="1" baseline="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hMerge="1">
                  <a:tcPr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574040">
                <a:tc>
                  <a:txBody>
                    <a:bodyPr/>
                    <a:p>
                      <a:pPr algn="ctr"/>
                      <a:r>
                        <a:rPr lang="zh-CN" altLang="en-US" sz="180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     Digital output</a:t>
                      </a:r>
                      <a:endParaRPr lang="zh-CN" altLang="en-US" sz="180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rnd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00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</a:t>
                      </a:r>
                      <a:endParaRPr lang="en-US" altLang="zh-CN" sz="200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200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 anchor="ctr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74040">
                <a:tc>
                  <a:txBody>
                    <a:bodyPr/>
                    <a:p>
                      <a:pPr algn="ctr"/>
                      <a:r>
                        <a:rPr lang="zh-CN" altLang="en-US" sz="180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    </a:t>
                      </a:r>
                      <a:r>
                        <a:rPr lang="en-US" altLang="zh-CN" sz="180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Relay output </a:t>
                      </a:r>
                      <a:endParaRPr lang="en-US" altLang="zh-CN" sz="180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rnd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00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200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p>
                      <a:pPr algn="ctr"/>
                      <a:r>
                        <a:rPr lang="en-US" altLang="zh-CN" sz="200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200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hMerge="1">
                  <a:tcPr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</a:tr>
              <a:tr h="573405">
                <a:tc>
                  <a:txBody>
                    <a:bodyPr/>
                    <a:p>
                      <a:pPr algn="ctr"/>
                      <a:r>
                        <a:rPr lang="zh-CN" altLang="en-US" sz="180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     </a:t>
                      </a:r>
                      <a:r>
                        <a:rPr lang="en-US" altLang="zh-CN" sz="180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Analog input</a:t>
                      </a:r>
                      <a:endParaRPr lang="zh-CN" altLang="en-US" sz="180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rnd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00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200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p>
                      <a:pPr algn="ctr"/>
                      <a:r>
                        <a:rPr lang="en-US" altLang="zh-CN" sz="200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zh-CN" sz="200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 anchor="ctr">
                    <a:lnL w="3175">
                      <a:solidFill>
                        <a:srgbClr val="4A626E"/>
                      </a:solidFill>
                      <a:prstDash val="dot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74040">
                <a:tc gridSpan="4">
                  <a:txBody>
                    <a:bodyPr/>
                    <a:p>
                      <a:pPr algn="l"/>
                      <a:r>
                        <a:rPr lang="en-US" altLang="zh-CN" sz="1800" b="1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Power terminal</a:t>
                      </a:r>
                      <a:endParaRPr lang="en-US" altLang="zh-CN" sz="1800" b="1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hMerge="1">
                  <a:tcPr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571500">
                <a:tc>
                  <a:txBody>
                    <a:bodyPr/>
                    <a:p>
                      <a:pPr algn="ctr"/>
                      <a:r>
                        <a:rPr lang="zh-CN" altLang="en-US" sz="180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     </a:t>
                      </a:r>
                      <a:r>
                        <a:rPr lang="en-US" altLang="zh-CN" sz="180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24V-GND</a:t>
                      </a:r>
                      <a:endParaRPr lang="en-US" altLang="zh-CN" sz="180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rnd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p>
                      <a:pPr algn="ctr"/>
                      <a:r>
                        <a:rPr lang="en-US" altLang="zh-CN" sz="200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</a:t>
                      </a:r>
                      <a:endParaRPr lang="en-US" altLang="zh-CN" sz="200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 anchor="ctr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200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74675">
                <a:tc>
                  <a:txBody>
                    <a:bodyPr/>
                    <a:p>
                      <a:pPr algn="ctr"/>
                      <a:r>
                        <a:rPr lang="zh-CN" altLang="en-US" sz="180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     </a:t>
                      </a:r>
                      <a:r>
                        <a:rPr lang="en-US" altLang="zh-CN" sz="180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10V-GND</a:t>
                      </a:r>
                      <a:endParaRPr lang="en-US" altLang="zh-CN" sz="180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rnd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rnd">
                      <a:solidFill>
                        <a:schemeClr val="tx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p>
                      <a:pPr algn="ctr"/>
                      <a:r>
                        <a:rPr lang="en-US" altLang="zh-CN" sz="200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200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hMerge="1">
                  <a:tcPr anchor="ctr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200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595966"/>
            <a:ext cx="1886593" cy="349020"/>
          </a:xfrm>
          <a:custGeom>
            <a:avLst/>
            <a:gdLst/>
            <a:ahLst/>
            <a:cxnLst/>
            <a:rect l="l" t="t" r="r" b="b"/>
            <a:pathLst>
              <a:path w="1886593" h="349020">
                <a:moveTo>
                  <a:pt x="0" y="0"/>
                </a:moveTo>
                <a:lnTo>
                  <a:pt x="1886593" y="0"/>
                </a:lnTo>
                <a:lnTo>
                  <a:pt x="1886593" y="349020"/>
                </a:lnTo>
                <a:lnTo>
                  <a:pt x="0" y="34902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320945" y="1648663"/>
            <a:ext cx="13646110" cy="105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7000" spc="104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PRODUCT OVERVIEW</a:t>
            </a:r>
            <a:endParaRPr lang="en-US" sz="7000" spc="104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743019" y="2816428"/>
            <a:ext cx="12781643" cy="22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500" spc="600">
                <a:solidFill>
                  <a:srgbClr val="0C9898"/>
                </a:solidFill>
                <a:latin typeface="Poppins Semi-Bold" panose="00000700000000000000"/>
                <a:ea typeface="Poppins Semi-Bold" panose="00000700000000000000"/>
                <a:cs typeface="Poppins Semi-Bold" panose="00000700000000000000"/>
                <a:sym typeface="Poppins Semi-Bold" panose="00000700000000000000"/>
              </a:rPr>
              <a:t>VFD SERIES</a:t>
            </a:r>
            <a:endParaRPr lang="en-US" sz="1500" spc="600">
              <a:solidFill>
                <a:srgbClr val="0C9898"/>
              </a:solidFill>
              <a:latin typeface="Poppins Semi-Bold" panose="00000700000000000000"/>
              <a:ea typeface="Poppins Semi-Bold" panose="00000700000000000000"/>
              <a:cs typeface="Poppins Semi-Bold" panose="00000700000000000000"/>
              <a:sym typeface="Poppins Semi-Bold" panose="0000070000000000000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-609496" y="8680988"/>
            <a:ext cx="4904538" cy="430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C9898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VM </a:t>
            </a:r>
            <a:endParaRPr lang="en-US" sz="2400">
              <a:solidFill>
                <a:srgbClr val="0C9898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881434" y="8680988"/>
            <a:ext cx="4904538" cy="430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C9898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VB </a:t>
            </a:r>
            <a:endParaRPr lang="en-US" sz="2400">
              <a:solidFill>
                <a:srgbClr val="0C9898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pic>
        <p:nvPicPr>
          <p:cNvPr id="10" name="图片 9" descr="VNZ100 (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200" y="3399155"/>
            <a:ext cx="4989830" cy="4989830"/>
          </a:xfrm>
          <a:prstGeom prst="rect">
            <a:avLst/>
          </a:prstGeom>
        </p:spPr>
      </p:pic>
      <p:pic>
        <p:nvPicPr>
          <p:cNvPr id="11" name="图片 10" descr="VNZ200"/>
          <p:cNvPicPr>
            <a:picLocks noChangeAspect="1"/>
          </p:cNvPicPr>
          <p:nvPr/>
        </p:nvPicPr>
        <p:blipFill>
          <a:blip r:embed="rId3"/>
          <a:srcRect l="19534" r="15853"/>
          <a:stretch>
            <a:fillRect/>
          </a:stretch>
        </p:blipFill>
        <p:spPr>
          <a:xfrm>
            <a:off x="14756130" y="3358515"/>
            <a:ext cx="3276600" cy="5071110"/>
          </a:xfrm>
          <a:prstGeom prst="rect">
            <a:avLst/>
          </a:prstGeom>
        </p:spPr>
      </p:pic>
      <p:pic>
        <p:nvPicPr>
          <p:cNvPr id="12" name="图片 11" descr="VM 4-7.5KW (3)"/>
          <p:cNvPicPr>
            <a:picLocks noChangeAspect="1"/>
          </p:cNvPicPr>
          <p:nvPr/>
        </p:nvPicPr>
        <p:blipFill>
          <a:blip r:embed="rId4"/>
          <a:srcRect l="26283" t="17141" r="28007" b="5152"/>
          <a:stretch>
            <a:fillRect/>
          </a:stretch>
        </p:blipFill>
        <p:spPr>
          <a:xfrm>
            <a:off x="304800" y="3303270"/>
            <a:ext cx="3048000" cy="5181600"/>
          </a:xfrm>
          <a:prstGeom prst="rect">
            <a:avLst/>
          </a:prstGeom>
        </p:spPr>
      </p:pic>
      <p:pic>
        <p:nvPicPr>
          <p:cNvPr id="13" name="图片 12" descr="0.75KW-7.5KW(5)"/>
          <p:cNvPicPr>
            <a:picLocks noChangeAspect="1"/>
          </p:cNvPicPr>
          <p:nvPr/>
        </p:nvPicPr>
        <p:blipFill>
          <a:blip r:embed="rId5"/>
          <a:srcRect l="35156" t="9906" r="33594" b="6250"/>
          <a:stretch>
            <a:fillRect/>
          </a:stretch>
        </p:blipFill>
        <p:spPr>
          <a:xfrm>
            <a:off x="3809703" y="3338513"/>
            <a:ext cx="3048000" cy="5111115"/>
          </a:xfrm>
          <a:prstGeom prst="rect">
            <a:avLst/>
          </a:prstGeom>
        </p:spPr>
      </p:pic>
      <p:pic>
        <p:nvPicPr>
          <p:cNvPr id="14" name="图片 13" descr="VC20-V1(3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800" y="3320733"/>
            <a:ext cx="2231390" cy="5146675"/>
          </a:xfrm>
          <a:prstGeom prst="rect">
            <a:avLst/>
          </a:prstGeom>
        </p:spPr>
      </p:pic>
      <p:sp>
        <p:nvSpPr>
          <p:cNvPr id="15" name="TextBox 9"/>
          <p:cNvSpPr txBox="1"/>
          <p:nvPr/>
        </p:nvSpPr>
        <p:spPr>
          <a:xfrm>
            <a:off x="7391400" y="8680988"/>
            <a:ext cx="3074035" cy="430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C9898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VC </a:t>
            </a:r>
            <a:endParaRPr lang="en-US" sz="2400">
              <a:solidFill>
                <a:srgbClr val="0C9898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sp>
        <p:nvSpPr>
          <p:cNvPr id="16" name="TextBox 9"/>
          <p:cNvSpPr txBox="1"/>
          <p:nvPr/>
        </p:nvSpPr>
        <p:spPr>
          <a:xfrm>
            <a:off x="10940098" y="8680988"/>
            <a:ext cx="3074035" cy="430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C9898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VN</a:t>
            </a:r>
            <a:r>
              <a:rPr lang="en-US" sz="2400" b="1">
                <a:solidFill>
                  <a:srgbClr val="0C9898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Z</a:t>
            </a:r>
            <a:r>
              <a:rPr lang="en-US" sz="2400">
                <a:solidFill>
                  <a:srgbClr val="0C9898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100 </a:t>
            </a:r>
            <a:endParaRPr lang="en-US" sz="2400">
              <a:solidFill>
                <a:srgbClr val="0C9898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sp>
        <p:nvSpPr>
          <p:cNvPr id="17" name="TextBox 9"/>
          <p:cNvSpPr txBox="1"/>
          <p:nvPr/>
        </p:nvSpPr>
        <p:spPr>
          <a:xfrm>
            <a:off x="14857413" y="8680988"/>
            <a:ext cx="3074035" cy="430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C9898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VN</a:t>
            </a:r>
            <a:r>
              <a:rPr lang="en-US" sz="2400" b="1">
                <a:solidFill>
                  <a:srgbClr val="0C9898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Z</a:t>
            </a:r>
            <a:r>
              <a:rPr lang="en-US" sz="2400">
                <a:solidFill>
                  <a:srgbClr val="0C9898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200 </a:t>
            </a:r>
            <a:endParaRPr lang="en-US" sz="2400">
              <a:solidFill>
                <a:srgbClr val="0C9898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4350" y="520258"/>
            <a:ext cx="17259300" cy="9246485"/>
            <a:chOff x="0" y="0"/>
            <a:chExt cx="23012400" cy="1232864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"/>
            <a:srcRect t="9832" b="9832"/>
            <a:stretch>
              <a:fillRect/>
            </a:stretch>
          </p:blipFill>
          <p:spPr>
            <a:xfrm>
              <a:off x="0" y="0"/>
              <a:ext cx="23012400" cy="12328646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4340666" y="6235579"/>
            <a:ext cx="13947334" cy="4051421"/>
            <a:chOff x="0" y="0"/>
            <a:chExt cx="3673372" cy="10670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73372" cy="1067041"/>
            </a:xfrm>
            <a:custGeom>
              <a:avLst/>
              <a:gdLst/>
              <a:ahLst/>
              <a:cxnLst/>
              <a:rect l="l" t="t" r="r" b="b"/>
              <a:pathLst>
                <a:path w="3673372" h="1067041">
                  <a:moveTo>
                    <a:pt x="0" y="0"/>
                  </a:moveTo>
                  <a:lnTo>
                    <a:pt x="3673372" y="0"/>
                  </a:lnTo>
                  <a:lnTo>
                    <a:pt x="3673372" y="1067041"/>
                  </a:lnTo>
                  <a:lnTo>
                    <a:pt x="0" y="106704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673372" cy="11051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562310" y="7429339"/>
            <a:ext cx="2985877" cy="831256"/>
            <a:chOff x="0" y="-38100"/>
            <a:chExt cx="3981169" cy="1108342"/>
          </a:xfrm>
        </p:grpSpPr>
        <p:sp>
          <p:nvSpPr>
            <p:cNvPr id="9" name="TextBox 9"/>
            <p:cNvSpPr txBox="1"/>
            <p:nvPr/>
          </p:nvSpPr>
          <p:spPr>
            <a:xfrm>
              <a:off x="0" y="-38100"/>
              <a:ext cx="3981169" cy="5020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400" spc="21">
                  <a:solidFill>
                    <a:srgbClr val="000000"/>
                  </a:solidFill>
                  <a:latin typeface="Poppins Bold" panose="00000800000000000000"/>
                  <a:ea typeface="Poppins Bold" panose="00000800000000000000"/>
                  <a:cs typeface="Poppins Bold" panose="00000800000000000000"/>
                  <a:sym typeface="Poppins Bold" panose="00000800000000000000"/>
                </a:rPr>
                <a:t>Phone</a:t>
              </a:r>
              <a:endParaRPr lang="en-US" sz="2400" spc="21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568169"/>
              <a:ext cx="3981169" cy="5020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400" spc="21">
                  <a:solidFill>
                    <a:srgbClr val="545454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Calibri" panose="020F0502020204030204" charset="0"/>
                </a:rPr>
                <a:t>400-799-8189 </a:t>
              </a:r>
              <a:endParaRPr lang="en-US" sz="2400" spc="21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225657" y="7429339"/>
            <a:ext cx="3323625" cy="831256"/>
            <a:chOff x="0" y="-38100"/>
            <a:chExt cx="4431499" cy="1108342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38100"/>
              <a:ext cx="3981169" cy="5020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400" spc="21">
                  <a:solidFill>
                    <a:srgbClr val="000000"/>
                  </a:solidFill>
                  <a:latin typeface="Poppins Bold" panose="00000800000000000000"/>
                  <a:ea typeface="Poppins Bold" panose="00000800000000000000"/>
                  <a:cs typeface="Poppins Bold" panose="00000800000000000000"/>
                  <a:sym typeface="Poppins Bold" panose="00000800000000000000"/>
                </a:rPr>
                <a:t>Email</a:t>
              </a:r>
              <a:endParaRPr lang="en-US" sz="2400" spc="21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568169"/>
              <a:ext cx="4431499" cy="5020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400" spc="21">
                  <a:solidFill>
                    <a:srgbClr val="545454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Calibri" panose="020F0502020204030204" charset="0"/>
                </a:rPr>
                <a:t>sales@we-con.com.cn</a:t>
              </a:r>
              <a:endParaRPr lang="en-US" sz="2400" spc="21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226752" y="7429339"/>
            <a:ext cx="3711575" cy="831215"/>
            <a:chOff x="0" y="-38100"/>
            <a:chExt cx="4948767" cy="110828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38100"/>
              <a:ext cx="3979011" cy="5020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400" spc="21">
                  <a:solidFill>
                    <a:srgbClr val="000000"/>
                  </a:solidFill>
                  <a:latin typeface="Poppins Bold" panose="00000800000000000000"/>
                  <a:ea typeface="Poppins Bold" panose="00000800000000000000"/>
                  <a:cs typeface="Poppins Bold" panose="00000800000000000000"/>
                  <a:sym typeface="Poppins Bold" panose="00000800000000000000"/>
                </a:rPr>
                <a:t>Online</a:t>
              </a:r>
              <a:endParaRPr lang="en-US" sz="2400" spc="21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568114"/>
              <a:ext cx="4948767" cy="5020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400" spc="21">
                  <a:solidFill>
                    <a:srgbClr val="545454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Calibri" panose="020F0502020204030204" charset="0"/>
                </a:rPr>
                <a:t>www.we-con.com.cn/en</a:t>
              </a:r>
              <a:endParaRPr lang="en-US" sz="2400" spc="21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190750" y="2512488"/>
            <a:ext cx="13200496" cy="98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 spc="104">
                <a:solidFill>
                  <a:srgbClr val="FFFFFF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THANK YOU</a:t>
            </a:r>
            <a:endParaRPr lang="en-US" sz="7000" spc="104">
              <a:solidFill>
                <a:srgbClr val="FFFFFF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343150" y="3548779"/>
            <a:ext cx="8141883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50"/>
              </a:lnSpc>
            </a:pPr>
            <a:r>
              <a:rPr lang="en-US" sz="1500" spc="600">
                <a:solidFill>
                  <a:srgbClr val="FFFFFF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CONTACT US TO LEARN MORE</a:t>
            </a:r>
            <a:endParaRPr lang="en-US" sz="1500" spc="600">
              <a:solidFill>
                <a:srgbClr val="FFFFFF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19" name="Freeform 3"/>
          <p:cNvSpPr/>
          <p:nvPr/>
        </p:nvSpPr>
        <p:spPr>
          <a:xfrm>
            <a:off x="2209800" y="1561801"/>
            <a:ext cx="1877599" cy="347356"/>
          </a:xfrm>
          <a:custGeom>
            <a:avLst/>
            <a:gdLst/>
            <a:ahLst/>
            <a:cxnLst/>
            <a:rect l="l" t="t" r="r" b="b"/>
            <a:pathLst>
              <a:path w="1877599" h="347356">
                <a:moveTo>
                  <a:pt x="0" y="0"/>
                </a:moveTo>
                <a:lnTo>
                  <a:pt x="1877599" y="0"/>
                </a:lnTo>
                <a:lnTo>
                  <a:pt x="1877599" y="347356"/>
                </a:lnTo>
                <a:lnTo>
                  <a:pt x="0" y="3473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54409" y="520258"/>
            <a:ext cx="9619241" cy="9246485"/>
            <a:chOff x="0" y="0"/>
            <a:chExt cx="12825655" cy="1232864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"/>
            <a:srcRect l="14044" r="14044"/>
            <a:stretch>
              <a:fillRect/>
            </a:stretch>
          </p:blipFill>
          <p:spPr>
            <a:xfrm>
              <a:off x="0" y="0"/>
              <a:ext cx="12825655" cy="12328646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28700" y="1200174"/>
            <a:ext cx="11306843" cy="7886652"/>
            <a:chOff x="0" y="0"/>
            <a:chExt cx="2977934" cy="2077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77934" cy="2077143"/>
            </a:xfrm>
            <a:custGeom>
              <a:avLst/>
              <a:gdLst/>
              <a:ahLst/>
              <a:cxnLst/>
              <a:rect l="l" t="t" r="r" b="b"/>
              <a:pathLst>
                <a:path w="2977934" h="2077143">
                  <a:moveTo>
                    <a:pt x="0" y="0"/>
                  </a:moveTo>
                  <a:lnTo>
                    <a:pt x="2977934" y="0"/>
                  </a:lnTo>
                  <a:lnTo>
                    <a:pt x="2977934" y="2077143"/>
                  </a:lnTo>
                  <a:lnTo>
                    <a:pt x="0" y="207714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977934" cy="2115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7" name="Freeform 7"/>
          <p:cNvSpPr/>
          <p:nvPr/>
        </p:nvSpPr>
        <p:spPr>
          <a:xfrm>
            <a:off x="1028700" y="595966"/>
            <a:ext cx="1886593" cy="349020"/>
          </a:xfrm>
          <a:custGeom>
            <a:avLst/>
            <a:gdLst/>
            <a:ahLst/>
            <a:cxnLst/>
            <a:rect l="l" t="t" r="r" b="b"/>
            <a:pathLst>
              <a:path w="1886593" h="349020">
                <a:moveTo>
                  <a:pt x="0" y="0"/>
                </a:moveTo>
                <a:lnTo>
                  <a:pt x="1886593" y="0"/>
                </a:lnTo>
                <a:lnTo>
                  <a:pt x="1886593" y="349020"/>
                </a:lnTo>
                <a:lnTo>
                  <a:pt x="0" y="349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282129" y="1331203"/>
            <a:ext cx="5344828" cy="7210852"/>
          </a:xfrm>
          <a:custGeom>
            <a:avLst/>
            <a:gdLst/>
            <a:ahLst/>
            <a:cxnLst/>
            <a:rect l="l" t="t" r="r" b="b"/>
            <a:pathLst>
              <a:path w="5344828" h="7210852">
                <a:moveTo>
                  <a:pt x="0" y="0"/>
                </a:moveTo>
                <a:lnTo>
                  <a:pt x="5344828" y="0"/>
                </a:lnTo>
                <a:lnTo>
                  <a:pt x="5344828" y="7210852"/>
                </a:lnTo>
                <a:lnTo>
                  <a:pt x="0" y="72108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329" t="-21474" r="-42552" b="-6669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367330" y="2796984"/>
            <a:ext cx="5550387" cy="105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 spc="104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VM SERIES</a:t>
            </a:r>
            <a:endParaRPr lang="en-US" sz="7000" spc="104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367330" y="4088446"/>
            <a:ext cx="6023770" cy="1249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dirty="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 is an economic type  VFD which is  smaller size, easier commissioning and the flexibility makes it easy to be adjusted in parameters to control various mechanical equipment.</a:t>
            </a:r>
            <a:endParaRPr lang="en-US" sz="1800" dirty="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367330" y="7555265"/>
            <a:ext cx="6023770" cy="772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5"/>
              </a:lnSpc>
            </a:pPr>
            <a:r>
              <a:rPr lang="en-US" sz="180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Single-phase 220V : 0.75 - 2.2kW</a:t>
            </a:r>
            <a:endParaRPr lang="en-US" sz="180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algn="l">
              <a:lnSpc>
                <a:spcPts val="3205"/>
              </a:lnSpc>
            </a:pPr>
            <a:r>
              <a:rPr lang="en-US" sz="180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Three-phase 380V : 2.2 - 7.5kW</a:t>
            </a:r>
            <a:endParaRPr lang="en-US" sz="180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367330" y="5411378"/>
            <a:ext cx="6023770" cy="2010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l">
              <a:lnSpc>
                <a:spcPts val="3205"/>
              </a:lnSpc>
              <a:buFont typeface="Arial" panose="020B0604020202020204"/>
              <a:buChar char="•"/>
            </a:pPr>
            <a:r>
              <a:rPr lang="en-US" sz="1800" dirty="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Small size, saving installation space</a:t>
            </a:r>
            <a:endParaRPr lang="en-US" sz="1800" dirty="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marL="388620" lvl="1" indent="-194310" algn="l">
              <a:lnSpc>
                <a:spcPts val="3205"/>
              </a:lnSpc>
              <a:buFont typeface="Arial" panose="020B0604020202020204"/>
              <a:buChar char="•"/>
            </a:pPr>
            <a:r>
              <a:rPr lang="en-US" sz="1800" dirty="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Compatible with guide rail, easy and quick to install</a:t>
            </a:r>
            <a:endParaRPr lang="en-US" sz="1800" dirty="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marL="388620" lvl="1" indent="-194310" algn="l">
              <a:lnSpc>
                <a:spcPts val="3205"/>
              </a:lnSpc>
              <a:buFont typeface="Arial" panose="020B0604020202020204"/>
              <a:buChar char="•"/>
            </a:pPr>
            <a:r>
              <a:rPr lang="en-US" sz="1800" dirty="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Multiple protection mechanisms, safe and secure</a:t>
            </a:r>
            <a:endParaRPr lang="en-US" sz="1800" dirty="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marL="388620" lvl="1" indent="-194310" algn="l">
              <a:lnSpc>
                <a:spcPts val="3205"/>
              </a:lnSpc>
              <a:buFont typeface="Arial" panose="020B0604020202020204"/>
              <a:buChar char="•"/>
            </a:pPr>
            <a:r>
              <a:rPr lang="en-US" sz="1800" dirty="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0-1000Hz output frequency range</a:t>
            </a:r>
            <a:endParaRPr lang="en-US" sz="1800" dirty="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marL="388620" lvl="1" indent="-194310" algn="l">
              <a:lnSpc>
                <a:spcPts val="3205"/>
              </a:lnSpc>
              <a:buFont typeface="Arial" panose="020B0604020202020204"/>
              <a:buChar char="•"/>
            </a:pPr>
            <a:r>
              <a:rPr lang="en-US" sz="1800" dirty="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150% overload for 60s.</a:t>
            </a:r>
            <a:endParaRPr lang="en-US" sz="1800" dirty="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1"/>
          <a:srcRect l="34706" t="5926" r="35747" b="6667"/>
          <a:stretch>
            <a:fillRect/>
          </a:stretch>
        </p:blipFill>
        <p:spPr>
          <a:xfrm>
            <a:off x="7175500" y="2275205"/>
            <a:ext cx="3834765" cy="708850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028700" y="595966"/>
            <a:ext cx="1886593" cy="349020"/>
          </a:xfrm>
          <a:custGeom>
            <a:avLst/>
            <a:gdLst/>
            <a:ahLst/>
            <a:cxnLst/>
            <a:rect l="l" t="t" r="r" b="b"/>
            <a:pathLst>
              <a:path w="1886593" h="349020">
                <a:moveTo>
                  <a:pt x="0" y="0"/>
                </a:moveTo>
                <a:lnTo>
                  <a:pt x="1886593" y="0"/>
                </a:lnTo>
                <a:lnTo>
                  <a:pt x="1886593" y="349020"/>
                </a:lnTo>
                <a:lnTo>
                  <a:pt x="0" y="349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690781"/>
            <a:ext cx="530264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80"/>
              </a:lnSpc>
            </a:pPr>
            <a:r>
              <a:rPr lang="en-US" sz="4800" spc="72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VM HARDWARE</a:t>
            </a:r>
            <a:endParaRPr lang="en-US" sz="4800" spc="72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9898383" y="1555432"/>
            <a:ext cx="7487659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10527329" y="3963525"/>
            <a:ext cx="6853950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9893620" y="8695955"/>
            <a:ext cx="7492422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9888858" y="7281081"/>
            <a:ext cx="7492422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028700" y="5366556"/>
            <a:ext cx="5914806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11997184" y="1119594"/>
            <a:ext cx="186732" cy="18673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9898"/>
            </a:solidFill>
            <a:ln w="28575" cap="sq">
              <a:solidFill>
                <a:srgbClr val="83CFCF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"/>
                </a:lnSpc>
              </a:p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992422" y="3527687"/>
            <a:ext cx="186732" cy="18673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9898"/>
            </a:solidFill>
            <a:ln w="28575" cap="sq">
              <a:solidFill>
                <a:srgbClr val="83CFCF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"/>
                </a:lnSpc>
              </a:p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997184" y="8260117"/>
            <a:ext cx="186732" cy="18673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9898"/>
            </a:solidFill>
            <a:ln w="28575" cap="sq">
              <a:solidFill>
                <a:srgbClr val="83CFCF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"/>
                </a:lnSpc>
              </a:p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992422" y="6741103"/>
            <a:ext cx="186732" cy="18673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9898"/>
            </a:solidFill>
            <a:ln w="28575" cap="sq">
              <a:solidFill>
                <a:srgbClr val="83CFCF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"/>
                </a:lnSpc>
              </a:p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982231" y="4930718"/>
            <a:ext cx="186732" cy="186732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9898"/>
            </a:solidFill>
            <a:ln w="28575" cap="sq">
              <a:solidFill>
                <a:srgbClr val="83CFCF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"/>
                </a:lnSpc>
              </a:pP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2354181" y="1644967"/>
            <a:ext cx="5031860" cy="786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spc="-1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Supply input voltage : single phase , three phase</a:t>
            </a:r>
            <a:endParaRPr lang="en-US" sz="2100" spc="-1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2349419" y="4053060"/>
            <a:ext cx="5031860" cy="786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spc="-1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LED Display status , Potentiometer adjust frequency , Button operate</a:t>
            </a:r>
            <a:endParaRPr lang="en-US" sz="2100" spc="-1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2354181" y="8785490"/>
            <a:ext cx="5031860" cy="386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spc="-1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Terminal output power to motor U V W</a:t>
            </a:r>
            <a:endParaRPr lang="en-US" sz="2100" spc="-1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2349419" y="7370616"/>
            <a:ext cx="5031860" cy="386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spc="-1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RJ45 port supported RS485 Modbus RTU</a:t>
            </a:r>
            <a:endParaRPr lang="en-US" sz="2100" spc="-1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028700" y="5456091"/>
            <a:ext cx="4810656" cy="1586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150"/>
              </a:lnSpc>
            </a:pPr>
            <a:r>
              <a:rPr lang="en-US" sz="2100" spc="-1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Supported 4 ch x Digital input ,  </a:t>
            </a:r>
            <a:endParaRPr lang="en-US" sz="2100" spc="-1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algn="r">
              <a:lnSpc>
                <a:spcPts val="3150"/>
              </a:lnSpc>
            </a:pPr>
            <a:r>
              <a:rPr lang="en-US" sz="2100" spc="-1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1 x Relay output</a:t>
            </a:r>
            <a:endParaRPr lang="en-US" sz="2100" spc="-1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algn="r">
              <a:lnSpc>
                <a:spcPts val="3150"/>
              </a:lnSpc>
            </a:pPr>
            <a:r>
              <a:rPr lang="en-US" sz="2100" spc="-1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1 x Analog input (0..10V/4..20mA)</a:t>
            </a:r>
            <a:endParaRPr lang="en-US" sz="2100" spc="-1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algn="r">
              <a:lnSpc>
                <a:spcPts val="3150"/>
              </a:lnSpc>
            </a:pPr>
            <a:r>
              <a:rPr lang="en-US" sz="2100" spc="-1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1 x Analog output (0..10V)</a:t>
            </a:r>
            <a:endParaRPr lang="en-US" sz="2100" spc="-1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2326791" y="933450"/>
            <a:ext cx="5059251" cy="461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Input power</a:t>
            </a:r>
            <a:endParaRPr lang="en-US" sz="2400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2322029" y="3341543"/>
            <a:ext cx="5059251" cy="461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Operating display</a:t>
            </a:r>
            <a:endParaRPr lang="en-US" sz="2400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2326791" y="8073973"/>
            <a:ext cx="5059251" cy="461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Motor output</a:t>
            </a:r>
            <a:endParaRPr lang="en-US" sz="2400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2322175" y="6583045"/>
            <a:ext cx="5789930" cy="461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RS485 communication</a:t>
            </a:r>
            <a:endParaRPr lang="en-US" sz="2400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028700" y="4744574"/>
            <a:ext cx="4810656" cy="461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I/O Interface</a:t>
            </a:r>
            <a:endParaRPr lang="en-US" sz="2400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36" name="AutoShape 36"/>
          <p:cNvSpPr/>
          <p:nvPr/>
        </p:nvSpPr>
        <p:spPr>
          <a:xfrm>
            <a:off x="9893620" y="1555432"/>
            <a:ext cx="0" cy="863059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7" name="AutoShape 37"/>
          <p:cNvSpPr/>
          <p:nvPr/>
        </p:nvSpPr>
        <p:spPr>
          <a:xfrm>
            <a:off x="6948269" y="5366556"/>
            <a:ext cx="859027" cy="2468455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690781"/>
            <a:ext cx="16230600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80"/>
              </a:lnSpc>
            </a:pPr>
            <a:r>
              <a:rPr lang="en-US" sz="4800" spc="72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MODEL SELECTION</a:t>
            </a:r>
            <a:endParaRPr lang="en-US" sz="4800" spc="72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28700" y="595966"/>
            <a:ext cx="1886593" cy="349020"/>
          </a:xfrm>
          <a:custGeom>
            <a:avLst/>
            <a:gdLst/>
            <a:ahLst/>
            <a:cxnLst/>
            <a:rect l="l" t="t" r="r" b="b"/>
            <a:pathLst>
              <a:path w="1886593" h="349020">
                <a:moveTo>
                  <a:pt x="0" y="0"/>
                </a:moveTo>
                <a:lnTo>
                  <a:pt x="1886593" y="0"/>
                </a:lnTo>
                <a:lnTo>
                  <a:pt x="1886593" y="349020"/>
                </a:lnTo>
                <a:lnTo>
                  <a:pt x="0" y="34902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3165886"/>
            <a:ext cx="16230600" cy="797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5600" spc="84" dirty="0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VM - 2 S 1R5G</a:t>
            </a:r>
            <a:endParaRPr lang="en-US" sz="5600" spc="84" dirty="0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600065" y="5716778"/>
            <a:ext cx="1331908" cy="510142"/>
            <a:chOff x="0" y="0"/>
            <a:chExt cx="781815" cy="29944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1815" cy="299447"/>
            </a:xfrm>
            <a:custGeom>
              <a:avLst/>
              <a:gdLst/>
              <a:ahLst/>
              <a:cxnLst/>
              <a:rect l="l" t="t" r="r" b="b"/>
              <a:pathLst>
                <a:path w="781815" h="299447">
                  <a:moveTo>
                    <a:pt x="0" y="0"/>
                  </a:moveTo>
                  <a:lnTo>
                    <a:pt x="781815" y="0"/>
                  </a:lnTo>
                  <a:lnTo>
                    <a:pt x="781815" y="299447"/>
                  </a:lnTo>
                  <a:lnTo>
                    <a:pt x="0" y="299447"/>
                  </a:lnTo>
                  <a:close/>
                </a:path>
              </a:pathLst>
            </a:custGeom>
            <a:solidFill>
              <a:srgbClr val="83CFC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6585406" y="5716778"/>
            <a:ext cx="1331908" cy="510142"/>
            <a:chOff x="0" y="0"/>
            <a:chExt cx="781815" cy="29944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81815" cy="299447"/>
            </a:xfrm>
            <a:custGeom>
              <a:avLst/>
              <a:gdLst/>
              <a:ahLst/>
              <a:cxnLst/>
              <a:rect l="l" t="t" r="r" b="b"/>
              <a:pathLst>
                <a:path w="781815" h="299447">
                  <a:moveTo>
                    <a:pt x="0" y="0"/>
                  </a:moveTo>
                  <a:lnTo>
                    <a:pt x="781815" y="0"/>
                  </a:lnTo>
                  <a:lnTo>
                    <a:pt x="781815" y="299447"/>
                  </a:lnTo>
                  <a:lnTo>
                    <a:pt x="0" y="299447"/>
                  </a:lnTo>
                  <a:close/>
                </a:path>
              </a:pathLst>
            </a:custGeom>
            <a:solidFill>
              <a:srgbClr val="83CFC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828876" y="5716778"/>
            <a:ext cx="1331908" cy="510142"/>
            <a:chOff x="0" y="0"/>
            <a:chExt cx="781815" cy="29944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81815" cy="299447"/>
            </a:xfrm>
            <a:custGeom>
              <a:avLst/>
              <a:gdLst/>
              <a:ahLst/>
              <a:cxnLst/>
              <a:rect l="l" t="t" r="r" b="b"/>
              <a:pathLst>
                <a:path w="781815" h="299447">
                  <a:moveTo>
                    <a:pt x="0" y="0"/>
                  </a:moveTo>
                  <a:lnTo>
                    <a:pt x="781815" y="0"/>
                  </a:lnTo>
                  <a:lnTo>
                    <a:pt x="781815" y="299447"/>
                  </a:lnTo>
                  <a:lnTo>
                    <a:pt x="0" y="299447"/>
                  </a:lnTo>
                  <a:close/>
                </a:path>
              </a:pathLst>
            </a:custGeom>
            <a:solidFill>
              <a:srgbClr val="83CFC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3398982" y="5716778"/>
            <a:ext cx="1331908" cy="510142"/>
            <a:chOff x="0" y="0"/>
            <a:chExt cx="781815" cy="29944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81815" cy="299447"/>
            </a:xfrm>
            <a:custGeom>
              <a:avLst/>
              <a:gdLst/>
              <a:ahLst/>
              <a:cxnLst/>
              <a:rect l="l" t="t" r="r" b="b"/>
              <a:pathLst>
                <a:path w="781815" h="299447">
                  <a:moveTo>
                    <a:pt x="0" y="0"/>
                  </a:moveTo>
                  <a:lnTo>
                    <a:pt x="781815" y="0"/>
                  </a:lnTo>
                  <a:lnTo>
                    <a:pt x="781815" y="299447"/>
                  </a:lnTo>
                  <a:lnTo>
                    <a:pt x="0" y="299447"/>
                  </a:lnTo>
                  <a:close/>
                </a:path>
              </a:pathLst>
            </a:custGeom>
            <a:solidFill>
              <a:srgbClr val="83CFCF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4716248" y="5716778"/>
            <a:ext cx="510142" cy="510142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83CFCF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7701589" y="5716778"/>
            <a:ext cx="510142" cy="51014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83CFCF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0945059" y="5716778"/>
            <a:ext cx="510142" cy="510142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83CFC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4515165" y="5716778"/>
            <a:ext cx="510142" cy="510142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83CFCF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3855136" y="5782943"/>
            <a:ext cx="123796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Series</a:t>
            </a:r>
            <a:endParaRPr lang="en-US" sz="2000">
              <a:solidFill>
                <a:srgbClr val="000000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840477" y="5782943"/>
            <a:ext cx="123796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Voltage</a:t>
            </a:r>
            <a:endParaRPr lang="en-US" sz="2000">
              <a:solidFill>
                <a:srgbClr val="000000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0083947" y="5782943"/>
            <a:ext cx="123796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Input</a:t>
            </a:r>
            <a:endParaRPr lang="en-US" sz="2000">
              <a:solidFill>
                <a:srgbClr val="000000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3654053" y="5782943"/>
            <a:ext cx="123796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Power</a:t>
            </a:r>
            <a:endParaRPr lang="en-US" sz="2000">
              <a:solidFill>
                <a:srgbClr val="000000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3344994" y="5716778"/>
            <a:ext cx="510142" cy="51014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C9898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6330335" y="5716778"/>
            <a:ext cx="510142" cy="510142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C9898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9573805" y="5716778"/>
            <a:ext cx="510142" cy="510142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C9898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3143912" y="5716778"/>
            <a:ext cx="510142" cy="510142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C9898"/>
            </a:solidFill>
          </p:spPr>
        </p:sp>
      </p:grpSp>
      <p:sp>
        <p:nvSpPr>
          <p:cNvPr id="33" name="TextBox 33"/>
          <p:cNvSpPr txBox="1"/>
          <p:nvPr/>
        </p:nvSpPr>
        <p:spPr>
          <a:xfrm>
            <a:off x="3480698" y="6526231"/>
            <a:ext cx="1859037" cy="315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80"/>
              </a:lnSpc>
              <a:spcBef>
                <a:spcPct val="0"/>
              </a:spcBef>
            </a:pPr>
            <a:r>
              <a:rPr lang="en-US" sz="1845">
                <a:solidFill>
                  <a:srgbClr val="111B1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VM Series</a:t>
            </a:r>
            <a:endParaRPr lang="en-US" sz="1845">
              <a:solidFill>
                <a:srgbClr val="111B1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6954723" y="6526231"/>
            <a:ext cx="1235550" cy="315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80"/>
              </a:lnSpc>
              <a:spcBef>
                <a:spcPct val="0"/>
              </a:spcBef>
            </a:pPr>
            <a:r>
              <a:rPr lang="en-US" sz="1845">
                <a:solidFill>
                  <a:srgbClr val="111B1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2 : 220V</a:t>
            </a:r>
            <a:endParaRPr lang="en-US" sz="1845">
              <a:solidFill>
                <a:srgbClr val="111B1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9733324" y="6526231"/>
            <a:ext cx="2048513" cy="315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80"/>
              </a:lnSpc>
              <a:spcBef>
                <a:spcPct val="0"/>
              </a:spcBef>
            </a:pPr>
            <a:r>
              <a:rPr lang="en-US" sz="1845">
                <a:solidFill>
                  <a:srgbClr val="111B1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S : Single phase</a:t>
            </a:r>
            <a:endParaRPr lang="en-US" sz="1845">
              <a:solidFill>
                <a:srgbClr val="111B1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3303430" y="6526231"/>
            <a:ext cx="2048513" cy="315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80"/>
              </a:lnSpc>
              <a:spcBef>
                <a:spcPct val="0"/>
              </a:spcBef>
            </a:pPr>
            <a:r>
              <a:rPr lang="en-US" sz="1845">
                <a:solidFill>
                  <a:srgbClr val="111B1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1R5 : 1.5kW</a:t>
            </a:r>
            <a:endParaRPr lang="en-US" sz="1845">
              <a:solidFill>
                <a:srgbClr val="111B1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6954723" y="7010882"/>
            <a:ext cx="1235550" cy="315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80"/>
              </a:lnSpc>
              <a:spcBef>
                <a:spcPct val="0"/>
              </a:spcBef>
            </a:pPr>
            <a:r>
              <a:rPr lang="en-US" sz="1845">
                <a:solidFill>
                  <a:srgbClr val="111B1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4 : 380V</a:t>
            </a:r>
            <a:endParaRPr lang="en-US" sz="1845">
              <a:solidFill>
                <a:srgbClr val="111B1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9733324" y="7010882"/>
            <a:ext cx="2048513" cy="315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80"/>
              </a:lnSpc>
              <a:spcBef>
                <a:spcPct val="0"/>
              </a:spcBef>
            </a:pPr>
            <a:r>
              <a:rPr lang="en-US" sz="1845">
                <a:solidFill>
                  <a:srgbClr val="111B1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T : Three phase</a:t>
            </a:r>
            <a:endParaRPr lang="en-US" sz="1845">
              <a:solidFill>
                <a:srgbClr val="111B1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3303430" y="7010882"/>
            <a:ext cx="2048513" cy="315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80"/>
              </a:lnSpc>
              <a:spcBef>
                <a:spcPct val="0"/>
              </a:spcBef>
            </a:pPr>
            <a:r>
              <a:rPr lang="en-US" sz="1845" dirty="0">
                <a:solidFill>
                  <a:srgbClr val="111B1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R is decimal point</a:t>
            </a:r>
            <a:endParaRPr lang="en-US" sz="1845" dirty="0">
              <a:solidFill>
                <a:srgbClr val="111B1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grpSp>
        <p:nvGrpSpPr>
          <p:cNvPr id="40" name="Group 40"/>
          <p:cNvGrpSpPr/>
          <p:nvPr/>
        </p:nvGrpSpPr>
        <p:grpSpPr>
          <a:xfrm>
            <a:off x="6769558" y="4127296"/>
            <a:ext cx="510142" cy="510142"/>
            <a:chOff x="0" y="0"/>
            <a:chExt cx="680189" cy="680189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680189" cy="680189"/>
              <a:chOff x="0" y="0"/>
              <a:chExt cx="6350000" cy="63500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C9898"/>
              </a:solidFill>
            </p:spPr>
          </p:sp>
        </p:grpSp>
        <p:sp>
          <p:nvSpPr>
            <p:cNvPr id="43" name="TextBox 43"/>
            <p:cNvSpPr txBox="1"/>
            <p:nvPr/>
          </p:nvSpPr>
          <p:spPr>
            <a:xfrm>
              <a:off x="180938" y="159991"/>
              <a:ext cx="332950" cy="393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0"/>
                </a:lnSpc>
              </a:pPr>
              <a:r>
                <a:rPr lang="en-US" sz="2075">
                  <a:solidFill>
                    <a:srgbClr val="FFFFFF"/>
                  </a:solidFill>
                  <a:latin typeface="Aileron Bold" panose="00000800000000000000"/>
                  <a:ea typeface="Aileron Bold" panose="00000800000000000000"/>
                  <a:cs typeface="Aileron Bold" panose="00000800000000000000"/>
                  <a:sym typeface="Aileron Bold" panose="00000800000000000000"/>
                </a:rPr>
                <a:t>1</a:t>
              </a:r>
              <a:endPara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8524284" y="4127296"/>
            <a:ext cx="510142" cy="510142"/>
            <a:chOff x="0" y="0"/>
            <a:chExt cx="680189" cy="680189"/>
          </a:xfrm>
        </p:grpSpPr>
        <p:grpSp>
          <p:nvGrpSpPr>
            <p:cNvPr id="45" name="Group 45"/>
            <p:cNvGrpSpPr/>
            <p:nvPr/>
          </p:nvGrpSpPr>
          <p:grpSpPr>
            <a:xfrm>
              <a:off x="0" y="0"/>
              <a:ext cx="680189" cy="680189"/>
              <a:chOff x="0" y="0"/>
              <a:chExt cx="6350000" cy="63500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C9898"/>
              </a:solidFill>
            </p:spPr>
          </p:sp>
        </p:grpSp>
        <p:sp>
          <p:nvSpPr>
            <p:cNvPr id="47" name="TextBox 47"/>
            <p:cNvSpPr txBox="1"/>
            <p:nvPr/>
          </p:nvSpPr>
          <p:spPr>
            <a:xfrm>
              <a:off x="180938" y="159991"/>
              <a:ext cx="332950" cy="393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0"/>
                </a:lnSpc>
              </a:pPr>
              <a:r>
                <a:rPr lang="en-US" sz="2075">
                  <a:solidFill>
                    <a:srgbClr val="FFFFFF"/>
                  </a:solidFill>
                  <a:latin typeface="Aileron Bold" panose="00000800000000000000"/>
                  <a:ea typeface="Aileron Bold" panose="00000800000000000000"/>
                  <a:cs typeface="Aileron Bold" panose="00000800000000000000"/>
                  <a:sym typeface="Aileron Bold" panose="00000800000000000000"/>
                </a:rPr>
                <a:t>2</a:t>
              </a:r>
              <a:endPara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endParaRP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9222939" y="4127296"/>
            <a:ext cx="510142" cy="510142"/>
            <a:chOff x="0" y="0"/>
            <a:chExt cx="680189" cy="680189"/>
          </a:xfrm>
        </p:grpSpPr>
        <p:grpSp>
          <p:nvGrpSpPr>
            <p:cNvPr id="49" name="Group 49"/>
            <p:cNvGrpSpPr/>
            <p:nvPr/>
          </p:nvGrpSpPr>
          <p:grpSpPr>
            <a:xfrm>
              <a:off x="0" y="0"/>
              <a:ext cx="680189" cy="680189"/>
              <a:chOff x="0" y="0"/>
              <a:chExt cx="6350000" cy="63500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C9898"/>
              </a:solidFill>
            </p:spPr>
          </p:sp>
        </p:grpSp>
        <p:sp>
          <p:nvSpPr>
            <p:cNvPr id="51" name="TextBox 51"/>
            <p:cNvSpPr txBox="1"/>
            <p:nvPr/>
          </p:nvSpPr>
          <p:spPr>
            <a:xfrm>
              <a:off x="180938" y="159991"/>
              <a:ext cx="332950" cy="393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0"/>
                </a:lnSpc>
              </a:pPr>
              <a:r>
                <a:rPr lang="en-US" sz="2075">
                  <a:solidFill>
                    <a:srgbClr val="FFFFFF"/>
                  </a:solidFill>
                  <a:latin typeface="Aileron Bold" panose="00000800000000000000"/>
                  <a:ea typeface="Aileron Bold" panose="00000800000000000000"/>
                  <a:cs typeface="Aileron Bold" panose="00000800000000000000"/>
                  <a:sym typeface="Aileron Bold" panose="00000800000000000000"/>
                </a:rPr>
                <a:t>3</a:t>
              </a:r>
              <a:endPara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endParaRP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0465871" y="4127296"/>
            <a:ext cx="510142" cy="510142"/>
            <a:chOff x="0" y="0"/>
            <a:chExt cx="680189" cy="680189"/>
          </a:xfrm>
        </p:grpSpPr>
        <p:grpSp>
          <p:nvGrpSpPr>
            <p:cNvPr id="53" name="Group 53"/>
            <p:cNvGrpSpPr/>
            <p:nvPr/>
          </p:nvGrpSpPr>
          <p:grpSpPr>
            <a:xfrm>
              <a:off x="0" y="0"/>
              <a:ext cx="680189" cy="680189"/>
              <a:chOff x="0" y="0"/>
              <a:chExt cx="6350000" cy="6350000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C9898"/>
              </a:solidFill>
            </p:spPr>
          </p:sp>
        </p:grpSp>
        <p:sp>
          <p:nvSpPr>
            <p:cNvPr id="55" name="TextBox 55"/>
            <p:cNvSpPr txBox="1"/>
            <p:nvPr/>
          </p:nvSpPr>
          <p:spPr>
            <a:xfrm>
              <a:off x="180938" y="159991"/>
              <a:ext cx="332950" cy="393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0"/>
                </a:lnSpc>
              </a:pPr>
              <a:r>
                <a:rPr lang="en-US" sz="2075">
                  <a:solidFill>
                    <a:srgbClr val="FFFFFF"/>
                  </a:solidFill>
                  <a:latin typeface="Aileron Bold" panose="00000800000000000000"/>
                  <a:ea typeface="Aileron Bold" panose="00000800000000000000"/>
                  <a:cs typeface="Aileron Bold" panose="00000800000000000000"/>
                  <a:sym typeface="Aileron Bold" panose="00000800000000000000"/>
                </a:rPr>
                <a:t>4</a:t>
              </a:r>
              <a:endPara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endParaRPr>
            </a:p>
          </p:txBody>
        </p:sp>
      </p:grpSp>
      <p:sp>
        <p:nvSpPr>
          <p:cNvPr id="56" name="TextBox 56"/>
          <p:cNvSpPr txBox="1"/>
          <p:nvPr/>
        </p:nvSpPr>
        <p:spPr>
          <a:xfrm>
            <a:off x="3480698" y="5841534"/>
            <a:ext cx="249713" cy="290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</a:pPr>
            <a:r>
              <a: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1</a:t>
            </a:r>
            <a:endParaRPr lang="en-US" sz="2075">
              <a:solidFill>
                <a:srgbClr val="FFFFFF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sp>
        <p:nvSpPr>
          <p:cNvPr id="57" name="TextBox 57"/>
          <p:cNvSpPr txBox="1"/>
          <p:nvPr/>
        </p:nvSpPr>
        <p:spPr>
          <a:xfrm>
            <a:off x="6466039" y="5841534"/>
            <a:ext cx="249713" cy="290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</a:pPr>
            <a:r>
              <a: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2</a:t>
            </a:r>
            <a:endParaRPr lang="en-US" sz="2075">
              <a:solidFill>
                <a:srgbClr val="FFFFFF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sp>
        <p:nvSpPr>
          <p:cNvPr id="58" name="TextBox 58"/>
          <p:cNvSpPr txBox="1"/>
          <p:nvPr/>
        </p:nvSpPr>
        <p:spPr>
          <a:xfrm>
            <a:off x="9709509" y="5841534"/>
            <a:ext cx="249713" cy="290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</a:pPr>
            <a:r>
              <a: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3</a:t>
            </a:r>
            <a:endParaRPr lang="en-US" sz="2075">
              <a:solidFill>
                <a:srgbClr val="FFFFFF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sp>
        <p:nvSpPr>
          <p:cNvPr id="59" name="TextBox 59"/>
          <p:cNvSpPr txBox="1"/>
          <p:nvPr/>
        </p:nvSpPr>
        <p:spPr>
          <a:xfrm>
            <a:off x="13279615" y="5841534"/>
            <a:ext cx="249713" cy="290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</a:pPr>
            <a:r>
              <a: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4</a:t>
            </a:r>
            <a:endParaRPr lang="en-US" sz="2075">
              <a:solidFill>
                <a:srgbClr val="FFFFFF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54409" y="520258"/>
            <a:ext cx="9619241" cy="9246485"/>
            <a:chOff x="0" y="0"/>
            <a:chExt cx="12825655" cy="1232864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"/>
            <a:srcRect l="14629" r="14629"/>
            <a:stretch>
              <a:fillRect/>
            </a:stretch>
          </p:blipFill>
          <p:spPr>
            <a:xfrm>
              <a:off x="0" y="0"/>
              <a:ext cx="12825655" cy="12328646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15200" y="1200174"/>
            <a:ext cx="11306843" cy="7886652"/>
            <a:chOff x="0" y="0"/>
            <a:chExt cx="2977934" cy="2077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77934" cy="2077143"/>
            </a:xfrm>
            <a:custGeom>
              <a:avLst/>
              <a:gdLst/>
              <a:ahLst/>
              <a:cxnLst/>
              <a:rect l="l" t="t" r="r" b="b"/>
              <a:pathLst>
                <a:path w="2977934" h="2077143">
                  <a:moveTo>
                    <a:pt x="0" y="0"/>
                  </a:moveTo>
                  <a:lnTo>
                    <a:pt x="2977934" y="0"/>
                  </a:lnTo>
                  <a:lnTo>
                    <a:pt x="2977934" y="2077143"/>
                  </a:lnTo>
                  <a:lnTo>
                    <a:pt x="0" y="207714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977934" cy="2115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7" name="Freeform 7"/>
          <p:cNvSpPr/>
          <p:nvPr/>
        </p:nvSpPr>
        <p:spPr>
          <a:xfrm>
            <a:off x="1028700" y="595966"/>
            <a:ext cx="1886593" cy="349020"/>
          </a:xfrm>
          <a:custGeom>
            <a:avLst/>
            <a:gdLst/>
            <a:ahLst/>
            <a:cxnLst/>
            <a:rect l="l" t="t" r="r" b="b"/>
            <a:pathLst>
              <a:path w="1886593" h="349020">
                <a:moveTo>
                  <a:pt x="0" y="0"/>
                </a:moveTo>
                <a:lnTo>
                  <a:pt x="1886593" y="0"/>
                </a:lnTo>
                <a:lnTo>
                  <a:pt x="1886593" y="349020"/>
                </a:lnTo>
                <a:lnTo>
                  <a:pt x="0" y="349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467850" y="952500"/>
            <a:ext cx="4392386" cy="8233567"/>
          </a:xfrm>
          <a:custGeom>
            <a:avLst/>
            <a:gdLst/>
            <a:ahLst/>
            <a:cxnLst/>
            <a:rect l="l" t="t" r="r" b="b"/>
            <a:pathLst>
              <a:path w="4392386" h="8233567">
                <a:moveTo>
                  <a:pt x="0" y="0"/>
                </a:moveTo>
                <a:lnTo>
                  <a:pt x="4392386" y="0"/>
                </a:lnTo>
                <a:lnTo>
                  <a:pt x="4392386" y="8233567"/>
                </a:lnTo>
                <a:lnTo>
                  <a:pt x="0" y="82335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9573" t="-22817" r="-150302" b="-10509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367330" y="2796984"/>
            <a:ext cx="5550387" cy="105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 spc="104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VB SERIES</a:t>
            </a:r>
            <a:endParaRPr lang="en-US" sz="7000" spc="104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367330" y="4088446"/>
            <a:ext cx="6023770" cy="1263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dirty="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is a new  high-performance vector inverters to serve general-purpose that further enhances stability and reliability through hardware upgrades and optimization. It is best choice for complex applications.</a:t>
            </a:r>
            <a:endParaRPr lang="en-US" sz="1800" dirty="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367330" y="7860065"/>
            <a:ext cx="6023770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5"/>
              </a:lnSpc>
            </a:pPr>
            <a:r>
              <a:rPr lang="en-US" sz="1800" dirty="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Single-phase 220V : 0.75 - 2.2kW</a:t>
            </a:r>
            <a:endParaRPr lang="en-US" sz="1800" dirty="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algn="l">
              <a:lnSpc>
                <a:spcPts val="3205"/>
              </a:lnSpc>
            </a:pPr>
            <a:r>
              <a:rPr lang="en-US" sz="1800" dirty="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Three-phase 380V/415V/440V : 0.75 - 400kW</a:t>
            </a:r>
            <a:endParaRPr lang="en-US" sz="1800" dirty="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367330" y="5411378"/>
            <a:ext cx="6023770" cy="2420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l">
              <a:lnSpc>
                <a:spcPts val="3205"/>
              </a:lnSpc>
              <a:buFont typeface="Arial" panose="020B0604020202020204"/>
              <a:buChar char="•"/>
            </a:pPr>
            <a:r>
              <a:rPr lang="en-US" sz="1800" dirty="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SVC Control Mode:0-320Hz</a:t>
            </a:r>
            <a:endParaRPr lang="en-US" sz="1800" dirty="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marL="388620" lvl="1" indent="-194310" algn="l">
              <a:lnSpc>
                <a:spcPts val="3205"/>
              </a:lnSpc>
              <a:buFont typeface="Arial" panose="020B0604020202020204"/>
              <a:buChar char="•"/>
            </a:pPr>
            <a:r>
              <a:rPr lang="en-US" sz="1800" dirty="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Excellent Braking Function</a:t>
            </a:r>
            <a:endParaRPr lang="en-US" sz="1800" dirty="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marL="388620" lvl="1" indent="-194310" algn="l">
              <a:lnSpc>
                <a:spcPts val="3205"/>
              </a:lnSpc>
              <a:buFont typeface="Arial" panose="020B0604020202020204"/>
              <a:buChar char="•"/>
            </a:pPr>
            <a:r>
              <a:rPr lang="en-US" sz="1800" dirty="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Superior Control </a:t>
            </a:r>
            <a:r>
              <a:rPr lang="en-US" sz="1800" dirty="0" err="1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Performance,Optimized</a:t>
            </a:r>
            <a:r>
              <a:rPr lang="en-US" sz="1800" dirty="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 PID function</a:t>
            </a:r>
            <a:endParaRPr lang="en-US" sz="1800" dirty="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marL="388620" lvl="1" indent="-194310" algn="l">
              <a:lnSpc>
                <a:spcPts val="3205"/>
              </a:lnSpc>
              <a:buFont typeface="Arial" panose="020B0604020202020204"/>
              <a:buChar char="•"/>
            </a:pPr>
            <a:r>
              <a:rPr lang="en-US" sz="1800" dirty="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Short-circuit protection in power-to-GND</a:t>
            </a:r>
            <a:endParaRPr lang="en-US" sz="1800" dirty="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marL="388620" lvl="1" indent="-194310" algn="l">
              <a:lnSpc>
                <a:spcPts val="3205"/>
              </a:lnSpc>
              <a:buFont typeface="Arial" panose="020B0604020202020204"/>
              <a:buChar char="•"/>
            </a:pPr>
            <a:r>
              <a:rPr lang="en-US" sz="1800" dirty="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Support speed and torque </a:t>
            </a:r>
            <a:r>
              <a:rPr lang="en-US" dirty="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control</a:t>
            </a:r>
            <a:r>
              <a:rPr lang="en-US" sz="1800" dirty="0">
                <a:solidFill>
                  <a:srgbClr val="545454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, low speed with high torque output</a:t>
            </a:r>
            <a:endParaRPr lang="en-US" sz="1800" dirty="0">
              <a:solidFill>
                <a:srgbClr val="545454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7242" y="1638874"/>
            <a:ext cx="3976616" cy="3459025"/>
            <a:chOff x="0" y="0"/>
            <a:chExt cx="2086401" cy="18148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86401" cy="1814838"/>
            </a:xfrm>
            <a:custGeom>
              <a:avLst/>
              <a:gdLst/>
              <a:ahLst/>
              <a:cxnLst/>
              <a:rect l="l" t="t" r="r" b="b"/>
              <a:pathLst>
                <a:path w="2086401" h="1814838">
                  <a:moveTo>
                    <a:pt x="1961941" y="59690"/>
                  </a:moveTo>
                  <a:cubicBezTo>
                    <a:pt x="1997501" y="59690"/>
                    <a:pt x="2026711" y="88900"/>
                    <a:pt x="2026711" y="124460"/>
                  </a:cubicBezTo>
                  <a:lnTo>
                    <a:pt x="2026711" y="1690378"/>
                  </a:lnTo>
                  <a:cubicBezTo>
                    <a:pt x="2026711" y="1725938"/>
                    <a:pt x="1997501" y="1755148"/>
                    <a:pt x="1961941" y="1755148"/>
                  </a:cubicBezTo>
                  <a:lnTo>
                    <a:pt x="124460" y="1755148"/>
                  </a:lnTo>
                  <a:cubicBezTo>
                    <a:pt x="88900" y="1755148"/>
                    <a:pt x="59690" y="1725938"/>
                    <a:pt x="59690" y="169037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961941" y="59690"/>
                  </a:lnTo>
                  <a:moveTo>
                    <a:pt x="196194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690378"/>
                  </a:lnTo>
                  <a:cubicBezTo>
                    <a:pt x="0" y="1758958"/>
                    <a:pt x="55880" y="1814838"/>
                    <a:pt x="124460" y="1814838"/>
                  </a:cubicBezTo>
                  <a:lnTo>
                    <a:pt x="1961941" y="1814838"/>
                  </a:lnTo>
                  <a:cubicBezTo>
                    <a:pt x="2030521" y="1814838"/>
                    <a:pt x="2086401" y="1758958"/>
                    <a:pt x="2086401" y="1690378"/>
                  </a:cubicBezTo>
                  <a:lnTo>
                    <a:pt x="2086401" y="124460"/>
                  </a:lnTo>
                  <a:cubicBezTo>
                    <a:pt x="2086401" y="55880"/>
                    <a:pt x="2030521" y="0"/>
                    <a:pt x="1961941" y="0"/>
                  </a:cubicBezTo>
                  <a:close/>
                </a:path>
              </a:pathLst>
            </a:custGeom>
            <a:solidFill>
              <a:srgbClr val="0C989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116202" y="1638874"/>
            <a:ext cx="3976616" cy="3459025"/>
            <a:chOff x="0" y="0"/>
            <a:chExt cx="2086401" cy="181483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86401" cy="1814838"/>
            </a:xfrm>
            <a:custGeom>
              <a:avLst/>
              <a:gdLst/>
              <a:ahLst/>
              <a:cxnLst/>
              <a:rect l="l" t="t" r="r" b="b"/>
              <a:pathLst>
                <a:path w="2086401" h="1814838">
                  <a:moveTo>
                    <a:pt x="1961941" y="59690"/>
                  </a:moveTo>
                  <a:cubicBezTo>
                    <a:pt x="1997501" y="59690"/>
                    <a:pt x="2026711" y="88900"/>
                    <a:pt x="2026711" y="124460"/>
                  </a:cubicBezTo>
                  <a:lnTo>
                    <a:pt x="2026711" y="1690378"/>
                  </a:lnTo>
                  <a:cubicBezTo>
                    <a:pt x="2026711" y="1725938"/>
                    <a:pt x="1997501" y="1755148"/>
                    <a:pt x="1961941" y="1755148"/>
                  </a:cubicBezTo>
                  <a:lnTo>
                    <a:pt x="124460" y="1755148"/>
                  </a:lnTo>
                  <a:cubicBezTo>
                    <a:pt x="88900" y="1755148"/>
                    <a:pt x="59690" y="1725938"/>
                    <a:pt x="59690" y="169037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961941" y="59690"/>
                  </a:lnTo>
                  <a:moveTo>
                    <a:pt x="196194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690378"/>
                  </a:lnTo>
                  <a:cubicBezTo>
                    <a:pt x="0" y="1758958"/>
                    <a:pt x="55880" y="1814838"/>
                    <a:pt x="124460" y="1814838"/>
                  </a:cubicBezTo>
                  <a:lnTo>
                    <a:pt x="1961941" y="1814838"/>
                  </a:lnTo>
                  <a:cubicBezTo>
                    <a:pt x="2030521" y="1814838"/>
                    <a:pt x="2086401" y="1758958"/>
                    <a:pt x="2086401" y="1690378"/>
                  </a:cubicBezTo>
                  <a:lnTo>
                    <a:pt x="2086401" y="124460"/>
                  </a:lnTo>
                  <a:cubicBezTo>
                    <a:pt x="2086401" y="55880"/>
                    <a:pt x="2030521" y="0"/>
                    <a:pt x="1961941" y="0"/>
                  </a:cubicBezTo>
                  <a:close/>
                </a:path>
              </a:pathLst>
            </a:custGeom>
            <a:solidFill>
              <a:srgbClr val="0C989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652050" y="5516797"/>
            <a:ext cx="3976616" cy="3459025"/>
            <a:chOff x="0" y="0"/>
            <a:chExt cx="2086401" cy="18148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86401" cy="1814838"/>
            </a:xfrm>
            <a:custGeom>
              <a:avLst/>
              <a:gdLst/>
              <a:ahLst/>
              <a:cxnLst/>
              <a:rect l="l" t="t" r="r" b="b"/>
              <a:pathLst>
                <a:path w="2086401" h="1814838">
                  <a:moveTo>
                    <a:pt x="1961941" y="59690"/>
                  </a:moveTo>
                  <a:cubicBezTo>
                    <a:pt x="1997501" y="59690"/>
                    <a:pt x="2026711" y="88900"/>
                    <a:pt x="2026711" y="124460"/>
                  </a:cubicBezTo>
                  <a:lnTo>
                    <a:pt x="2026711" y="1690378"/>
                  </a:lnTo>
                  <a:cubicBezTo>
                    <a:pt x="2026711" y="1725938"/>
                    <a:pt x="1997501" y="1755148"/>
                    <a:pt x="1961941" y="1755148"/>
                  </a:cubicBezTo>
                  <a:lnTo>
                    <a:pt x="124460" y="1755148"/>
                  </a:lnTo>
                  <a:cubicBezTo>
                    <a:pt x="88900" y="1755148"/>
                    <a:pt x="59690" y="1725938"/>
                    <a:pt x="59690" y="169037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961941" y="59690"/>
                  </a:lnTo>
                  <a:moveTo>
                    <a:pt x="196194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690378"/>
                  </a:lnTo>
                  <a:cubicBezTo>
                    <a:pt x="0" y="1758958"/>
                    <a:pt x="55880" y="1814838"/>
                    <a:pt x="124460" y="1814838"/>
                  </a:cubicBezTo>
                  <a:lnTo>
                    <a:pt x="1961941" y="1814838"/>
                  </a:lnTo>
                  <a:cubicBezTo>
                    <a:pt x="2030521" y="1814838"/>
                    <a:pt x="2086401" y="1758958"/>
                    <a:pt x="2086401" y="1690378"/>
                  </a:cubicBezTo>
                  <a:lnTo>
                    <a:pt x="2086401" y="124460"/>
                  </a:lnTo>
                  <a:cubicBezTo>
                    <a:pt x="2086401" y="55880"/>
                    <a:pt x="2030521" y="0"/>
                    <a:pt x="1961941" y="0"/>
                  </a:cubicBezTo>
                  <a:close/>
                </a:path>
              </a:pathLst>
            </a:custGeom>
            <a:solidFill>
              <a:srgbClr val="0C989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6157756" y="5516797"/>
            <a:ext cx="3976616" cy="3459025"/>
            <a:chOff x="0" y="0"/>
            <a:chExt cx="2086401" cy="181483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86401" cy="1814838"/>
            </a:xfrm>
            <a:custGeom>
              <a:avLst/>
              <a:gdLst/>
              <a:ahLst/>
              <a:cxnLst/>
              <a:rect l="l" t="t" r="r" b="b"/>
              <a:pathLst>
                <a:path w="2086401" h="1814838">
                  <a:moveTo>
                    <a:pt x="1961941" y="59690"/>
                  </a:moveTo>
                  <a:cubicBezTo>
                    <a:pt x="1997501" y="59690"/>
                    <a:pt x="2026711" y="88900"/>
                    <a:pt x="2026711" y="124460"/>
                  </a:cubicBezTo>
                  <a:lnTo>
                    <a:pt x="2026711" y="1690378"/>
                  </a:lnTo>
                  <a:cubicBezTo>
                    <a:pt x="2026711" y="1725938"/>
                    <a:pt x="1997501" y="1755148"/>
                    <a:pt x="1961941" y="1755148"/>
                  </a:cubicBezTo>
                  <a:lnTo>
                    <a:pt x="124460" y="1755148"/>
                  </a:lnTo>
                  <a:cubicBezTo>
                    <a:pt x="88900" y="1755148"/>
                    <a:pt x="59690" y="1725938"/>
                    <a:pt x="59690" y="169037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961941" y="59690"/>
                  </a:lnTo>
                  <a:moveTo>
                    <a:pt x="196194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690378"/>
                  </a:lnTo>
                  <a:cubicBezTo>
                    <a:pt x="0" y="1758958"/>
                    <a:pt x="55880" y="1814838"/>
                    <a:pt x="124460" y="1814838"/>
                  </a:cubicBezTo>
                  <a:lnTo>
                    <a:pt x="1961941" y="1814838"/>
                  </a:lnTo>
                  <a:cubicBezTo>
                    <a:pt x="2030521" y="1814838"/>
                    <a:pt x="2086401" y="1758958"/>
                    <a:pt x="2086401" y="1690378"/>
                  </a:cubicBezTo>
                  <a:lnTo>
                    <a:pt x="2086401" y="124460"/>
                  </a:lnTo>
                  <a:cubicBezTo>
                    <a:pt x="2086401" y="55880"/>
                    <a:pt x="2030521" y="0"/>
                    <a:pt x="1961941" y="0"/>
                  </a:cubicBezTo>
                  <a:close/>
                </a:path>
              </a:pathLst>
            </a:custGeom>
            <a:solidFill>
              <a:srgbClr val="0C9898"/>
            </a:solidFill>
          </p:spPr>
        </p:sp>
      </p:grpSp>
      <p:sp>
        <p:nvSpPr>
          <p:cNvPr id="10" name="AutoShape 10"/>
          <p:cNvSpPr/>
          <p:nvPr/>
        </p:nvSpPr>
        <p:spPr>
          <a:xfrm rot="19840">
            <a:off x="1995294" y="3244411"/>
            <a:ext cx="335305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19840">
            <a:off x="6469656" y="3277899"/>
            <a:ext cx="335305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19840">
            <a:off x="6469656" y="6960899"/>
            <a:ext cx="335305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rot="19840">
            <a:off x="1995294" y="6927411"/>
            <a:ext cx="335305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Freeform 14"/>
          <p:cNvSpPr/>
          <p:nvPr/>
        </p:nvSpPr>
        <p:spPr>
          <a:xfrm>
            <a:off x="1028700" y="595966"/>
            <a:ext cx="1886593" cy="349020"/>
          </a:xfrm>
          <a:custGeom>
            <a:avLst/>
            <a:gdLst/>
            <a:ahLst/>
            <a:cxnLst/>
            <a:rect l="l" t="t" r="r" b="b"/>
            <a:pathLst>
              <a:path w="1886593" h="349020">
                <a:moveTo>
                  <a:pt x="0" y="0"/>
                </a:moveTo>
                <a:lnTo>
                  <a:pt x="1886593" y="0"/>
                </a:lnTo>
                <a:lnTo>
                  <a:pt x="1886593" y="349020"/>
                </a:lnTo>
                <a:lnTo>
                  <a:pt x="0" y="34902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551967" y="6436165"/>
            <a:ext cx="4386158" cy="3026449"/>
          </a:xfrm>
          <a:custGeom>
            <a:avLst/>
            <a:gdLst/>
            <a:ahLst/>
            <a:cxnLst/>
            <a:rect l="l" t="t" r="r" b="b"/>
            <a:pathLst>
              <a:path w="4386158" h="3026449">
                <a:moveTo>
                  <a:pt x="0" y="0"/>
                </a:moveTo>
                <a:lnTo>
                  <a:pt x="4386158" y="0"/>
                </a:lnTo>
                <a:lnTo>
                  <a:pt x="4386158" y="3026449"/>
                </a:lnTo>
                <a:lnTo>
                  <a:pt x="0" y="30264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035098" y="2139017"/>
            <a:ext cx="625523" cy="563752"/>
          </a:xfrm>
          <a:custGeom>
            <a:avLst/>
            <a:gdLst/>
            <a:ahLst/>
            <a:cxnLst/>
            <a:rect l="l" t="t" r="r" b="b"/>
            <a:pathLst>
              <a:path w="625523" h="563752">
                <a:moveTo>
                  <a:pt x="0" y="0"/>
                </a:moveTo>
                <a:lnTo>
                  <a:pt x="625522" y="0"/>
                </a:lnTo>
                <a:lnTo>
                  <a:pt x="625522" y="563752"/>
                </a:lnTo>
                <a:lnTo>
                  <a:pt x="0" y="5637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580684" y="2129651"/>
            <a:ext cx="326267" cy="711209"/>
          </a:xfrm>
          <a:custGeom>
            <a:avLst/>
            <a:gdLst/>
            <a:ahLst/>
            <a:cxnLst/>
            <a:rect l="l" t="t" r="r" b="b"/>
            <a:pathLst>
              <a:path w="326267" h="711209">
                <a:moveTo>
                  <a:pt x="0" y="0"/>
                </a:moveTo>
                <a:lnTo>
                  <a:pt x="326267" y="0"/>
                </a:lnTo>
                <a:lnTo>
                  <a:pt x="326267" y="711210"/>
                </a:lnTo>
                <a:lnTo>
                  <a:pt x="0" y="7112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971997" y="5804123"/>
            <a:ext cx="649914" cy="632042"/>
          </a:xfrm>
          <a:custGeom>
            <a:avLst/>
            <a:gdLst/>
            <a:ahLst/>
            <a:cxnLst/>
            <a:rect l="l" t="t" r="r" b="b"/>
            <a:pathLst>
              <a:path w="649914" h="632042">
                <a:moveTo>
                  <a:pt x="0" y="0"/>
                </a:moveTo>
                <a:lnTo>
                  <a:pt x="649914" y="0"/>
                </a:lnTo>
                <a:lnTo>
                  <a:pt x="649914" y="632042"/>
                </a:lnTo>
                <a:lnTo>
                  <a:pt x="0" y="6320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469684" y="5835965"/>
            <a:ext cx="686118" cy="631229"/>
          </a:xfrm>
          <a:custGeom>
            <a:avLst/>
            <a:gdLst/>
            <a:ahLst/>
            <a:cxnLst/>
            <a:rect l="l" t="t" r="r" b="b"/>
            <a:pathLst>
              <a:path w="686118" h="631229">
                <a:moveTo>
                  <a:pt x="0" y="0"/>
                </a:moveTo>
                <a:lnTo>
                  <a:pt x="686118" y="0"/>
                </a:lnTo>
                <a:lnTo>
                  <a:pt x="686118" y="631229"/>
                </a:lnTo>
                <a:lnTo>
                  <a:pt x="0" y="6312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7098790" y="2067050"/>
            <a:ext cx="2102496" cy="364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5"/>
              </a:lnSpc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Poppins Medium Bold" panose="02000000000000000000"/>
              </a:rPr>
              <a:t>Input Voltage</a:t>
            </a:r>
            <a:endParaRPr lang="en-US" sz="2800" b="1" dirty="0">
              <a:solidFill>
                <a:srgbClr val="0000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Poppins Medium Bold" panose="0200000000000000000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2765564" y="5792946"/>
            <a:ext cx="2238626" cy="364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5"/>
              </a:lnSpc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Poppins Medium Bold" panose="02000000000000000000"/>
              </a:rPr>
              <a:t>Robust design</a:t>
            </a:r>
            <a:endParaRPr lang="en-US" sz="2800" b="1" dirty="0">
              <a:solidFill>
                <a:srgbClr val="0000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Poppins Medium Bold" panose="0200000000000000000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7206489" y="5792946"/>
            <a:ext cx="2238626" cy="364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5"/>
              </a:lnSpc>
            </a:pPr>
            <a:r>
              <a:rPr lang="en-US" sz="2800" b="1">
                <a:solidFill>
                  <a:srgbClr val="0000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Poppins Medium Bold" panose="02000000000000000000"/>
              </a:rPr>
              <a:t>Protection</a:t>
            </a:r>
            <a:endParaRPr lang="en-US" sz="2800" b="1">
              <a:solidFill>
                <a:srgbClr val="0000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Poppins Medium Bold" panose="0200000000000000000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2765564" y="2461391"/>
            <a:ext cx="2994029" cy="328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0"/>
              </a:lnSpc>
            </a:pPr>
            <a:r>
              <a:rPr lang="en-US" sz="1915" dirty="0">
                <a:solidFill>
                  <a:srgbClr val="000000"/>
                </a:solidFill>
                <a:latin typeface="Poppins Medium" panose="00000600000000000000"/>
                <a:ea typeface="Poppins Medium" panose="00000600000000000000"/>
                <a:cs typeface="Poppins Medium" panose="00000600000000000000"/>
                <a:sym typeface="Poppins Medium" panose="00000600000000000000"/>
              </a:rPr>
              <a:t>Vector control(SVC)</a:t>
            </a:r>
            <a:endParaRPr lang="en-US" sz="1915" dirty="0">
              <a:solidFill>
                <a:srgbClr val="000000"/>
              </a:solidFill>
              <a:latin typeface="Poppins Medium" panose="00000600000000000000"/>
              <a:ea typeface="Poppins Medium" panose="00000600000000000000"/>
              <a:cs typeface="Poppins Medium" panose="00000600000000000000"/>
              <a:sym typeface="Poppins Medium" panose="0000060000000000000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995418" y="3511096"/>
            <a:ext cx="3387359" cy="538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+mj-lt"/>
                <a:ea typeface="Poppins Medium" panose="00000600000000000000"/>
                <a:cs typeface="Poppins Medium" panose="00000600000000000000"/>
                <a:sym typeface="Poppins Medium" panose="00000600000000000000"/>
              </a:rPr>
              <a:t>V/F mode:0-</a:t>
            </a:r>
            <a:r>
              <a:rPr lang="en-US" sz="2000" b="1" dirty="0">
                <a:solidFill>
                  <a:srgbClr val="000000"/>
                </a:solidFill>
                <a:latin typeface="+mj-lt"/>
                <a:ea typeface="Poppins Medium" panose="00000600000000000000"/>
                <a:cs typeface="Poppins Medium" panose="00000600000000000000"/>
                <a:sym typeface="Poppins Medium" panose="00000600000000000000"/>
              </a:rPr>
              <a:t>1000Hz </a:t>
            </a:r>
            <a:endParaRPr lang="en-US" sz="2000" b="1" dirty="0">
              <a:solidFill>
                <a:srgbClr val="000000"/>
              </a:solidFill>
              <a:latin typeface="+mj-lt"/>
              <a:ea typeface="Poppins Medium" panose="00000600000000000000"/>
              <a:cs typeface="Poppins Medium" panose="00000600000000000000"/>
              <a:sym typeface="Poppins Medium" panose="00000600000000000000"/>
            </a:endParaRPr>
          </a:p>
          <a:p>
            <a:pPr algn="l">
              <a:lnSpc>
                <a:spcPts val="2100"/>
              </a:lnSpc>
            </a:pPr>
            <a:r>
              <a:rPr lang="en-US" sz="2000" b="1" dirty="0">
                <a:solidFill>
                  <a:srgbClr val="000000"/>
                </a:solidFill>
                <a:latin typeface="+mj-lt"/>
                <a:ea typeface="Poppins Medium" panose="00000600000000000000"/>
                <a:cs typeface="Poppins Medium" panose="00000600000000000000"/>
                <a:sym typeface="Poppins Medium" panose="00000600000000000000"/>
              </a:rPr>
              <a:t>SVC mode: 0-320Hz</a:t>
            </a:r>
            <a:endParaRPr lang="en-US" sz="2000" b="1" dirty="0">
              <a:solidFill>
                <a:srgbClr val="000000"/>
              </a:solidFill>
              <a:latin typeface="+mj-lt"/>
              <a:ea typeface="Poppins Medium" panose="00000600000000000000"/>
              <a:cs typeface="Poppins Medium" panose="00000600000000000000"/>
              <a:sym typeface="Poppins Medium" panose="00000600000000000000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7098790" y="2463816"/>
            <a:ext cx="2994029" cy="317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0"/>
              </a:lnSpc>
            </a:pPr>
            <a:r>
              <a:rPr lang="en-US" sz="1915">
                <a:solidFill>
                  <a:srgbClr val="000000"/>
                </a:solidFill>
                <a:latin typeface="Poppins Medium" panose="00000600000000000000"/>
                <a:ea typeface="Poppins Medium" panose="00000600000000000000"/>
                <a:cs typeface="Poppins Medium" panose="00000600000000000000"/>
                <a:sym typeface="Poppins Medium" panose="00000600000000000000"/>
              </a:rPr>
              <a:t>Various supply voltage</a:t>
            </a:r>
            <a:endParaRPr lang="en-US" sz="1915">
              <a:solidFill>
                <a:srgbClr val="000000"/>
              </a:solidFill>
              <a:latin typeface="Poppins Medium" panose="00000600000000000000"/>
              <a:ea typeface="Poppins Medium" panose="00000600000000000000"/>
              <a:cs typeface="Poppins Medium" panose="00000600000000000000"/>
              <a:sym typeface="Poppins Medium" panose="0000060000000000000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2737406" y="6212942"/>
            <a:ext cx="2994029" cy="317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0"/>
              </a:lnSpc>
            </a:pPr>
            <a:r>
              <a:rPr lang="en-US" sz="1915">
                <a:solidFill>
                  <a:srgbClr val="000000"/>
                </a:solidFill>
                <a:latin typeface="Poppins Medium" panose="00000600000000000000"/>
                <a:ea typeface="Poppins Medium" panose="00000600000000000000"/>
                <a:cs typeface="Poppins Medium" panose="00000600000000000000"/>
                <a:sym typeface="Poppins Medium" panose="00000600000000000000"/>
              </a:rPr>
              <a:t>Reliability </a:t>
            </a:r>
            <a:endParaRPr lang="en-US" sz="1915">
              <a:solidFill>
                <a:srgbClr val="000000"/>
              </a:solidFill>
              <a:latin typeface="Poppins Medium" panose="00000600000000000000"/>
              <a:ea typeface="Poppins Medium" panose="00000600000000000000"/>
              <a:cs typeface="Poppins Medium" panose="00000600000000000000"/>
              <a:sym typeface="Poppins Medium" panose="0000060000000000000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7206489" y="6212942"/>
            <a:ext cx="2994029" cy="317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0"/>
              </a:lnSpc>
            </a:pPr>
            <a:r>
              <a:rPr lang="en-US" sz="1915">
                <a:solidFill>
                  <a:srgbClr val="000000"/>
                </a:solidFill>
                <a:latin typeface="Poppins Medium" panose="00000600000000000000"/>
                <a:ea typeface="Poppins Medium" panose="00000600000000000000"/>
                <a:cs typeface="Poppins Medium" panose="00000600000000000000"/>
                <a:sym typeface="Poppins Medium" panose="00000600000000000000"/>
              </a:rPr>
              <a:t>Long life time</a:t>
            </a:r>
            <a:endParaRPr lang="en-US" sz="1915">
              <a:solidFill>
                <a:srgbClr val="000000"/>
              </a:solidFill>
              <a:latin typeface="Poppins Medium" panose="00000600000000000000"/>
              <a:ea typeface="Poppins Medium" panose="00000600000000000000"/>
              <a:cs typeface="Poppins Medium" panose="00000600000000000000"/>
              <a:sym typeface="Poppins Medium" panose="00000600000000000000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0827015" y="2455020"/>
            <a:ext cx="6111109" cy="1094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90"/>
              </a:lnSpc>
            </a:pPr>
            <a:r>
              <a:rPr lang="en-US" sz="6420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Key Features</a:t>
            </a:r>
            <a:endParaRPr lang="en-US" sz="6420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0827015" y="1878191"/>
            <a:ext cx="4379669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>
                <a:solidFill>
                  <a:srgbClr val="726F6F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VB Series</a:t>
            </a:r>
            <a:endParaRPr lang="en-US" sz="2700">
              <a:solidFill>
                <a:srgbClr val="726F6F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0827015" y="4024333"/>
            <a:ext cx="6111109" cy="1568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0"/>
              </a:lnSpc>
            </a:pPr>
            <a:r>
              <a:rPr lang="en-US" sz="1790" dirty="0">
                <a:solidFill>
                  <a:srgbClr val="000000"/>
                </a:solidFill>
                <a:latin typeface="Poppins Medium" panose="00000600000000000000"/>
                <a:ea typeface="Poppins Medium" panose="00000600000000000000"/>
                <a:cs typeface="Poppins Medium" panose="00000600000000000000"/>
                <a:sym typeface="Poppins Medium" panose="00000600000000000000"/>
              </a:rPr>
              <a:t>The VB series is a new high-performance vector general-purpose VFD that </a:t>
            </a:r>
            <a:r>
              <a:rPr lang="en-US" sz="1790" dirty="0" err="1">
                <a:solidFill>
                  <a:srgbClr val="000000"/>
                </a:solidFill>
                <a:latin typeface="Poppins Medium" panose="00000600000000000000"/>
                <a:ea typeface="Poppins Medium" panose="00000600000000000000"/>
                <a:cs typeface="Poppins Medium" panose="00000600000000000000"/>
                <a:sym typeface="Poppins Medium" panose="00000600000000000000"/>
              </a:rPr>
              <a:t>futher</a:t>
            </a:r>
            <a:r>
              <a:rPr lang="en-US" sz="1790" dirty="0">
                <a:solidFill>
                  <a:srgbClr val="000000"/>
                </a:solidFill>
                <a:latin typeface="Poppins Medium" panose="00000600000000000000"/>
                <a:ea typeface="Poppins Medium" panose="00000600000000000000"/>
                <a:cs typeface="Poppins Medium" panose="00000600000000000000"/>
                <a:sym typeface="Poppins Medium" panose="00000600000000000000"/>
              </a:rPr>
              <a:t> enhances stability and reliability through technical upgrades and product optimization  and it is suitable for complex drives applications.</a:t>
            </a:r>
            <a:endParaRPr lang="en-US" sz="1790" dirty="0">
              <a:solidFill>
                <a:srgbClr val="000000"/>
              </a:solidFill>
              <a:latin typeface="Poppins Medium" panose="00000600000000000000"/>
              <a:ea typeface="Poppins Medium" panose="00000600000000000000"/>
              <a:cs typeface="Poppins Medium" panose="00000600000000000000"/>
              <a:sym typeface="Poppins Medium" panose="00000600000000000000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6453109" y="3529033"/>
            <a:ext cx="3730738" cy="538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altLang="zh-CN" sz="2000" b="1" dirty="0">
                <a:solidFill>
                  <a:srgbClr val="545454"/>
                </a:solidFill>
                <a:latin typeface="+mj-lt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Single-phase 220V</a:t>
            </a:r>
            <a:r>
              <a:rPr lang="en-US" sz="2000" b="1" dirty="0">
                <a:solidFill>
                  <a:srgbClr val="000000"/>
                </a:solidFill>
                <a:latin typeface="+mj-lt"/>
                <a:ea typeface="Poppins Medium" panose="00000600000000000000"/>
                <a:cs typeface="Poppins Medium" panose="00000600000000000000"/>
                <a:sym typeface="Poppins Medium" panose="00000600000000000000"/>
              </a:rPr>
              <a:t> </a:t>
            </a:r>
            <a:endParaRPr lang="en-US" sz="2000" b="1" dirty="0">
              <a:solidFill>
                <a:srgbClr val="000000"/>
              </a:solidFill>
              <a:latin typeface="+mj-lt"/>
              <a:ea typeface="Poppins Medium" panose="00000600000000000000"/>
              <a:cs typeface="Poppins Medium" panose="00000600000000000000"/>
              <a:sym typeface="Poppins Medium" panose="00000600000000000000"/>
            </a:endParaRPr>
          </a:p>
          <a:p>
            <a:pPr algn="l">
              <a:lnSpc>
                <a:spcPts val="2100"/>
              </a:lnSpc>
            </a:pPr>
            <a:r>
              <a:rPr lang="en-US" altLang="zh-CN" sz="2000" b="1" dirty="0">
                <a:solidFill>
                  <a:srgbClr val="545454"/>
                </a:solidFill>
                <a:latin typeface="+mj-lt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Three-phase 380V/415V/440V </a:t>
            </a:r>
            <a:endParaRPr lang="en-US" altLang="zh-CN" sz="2000" b="1" dirty="0">
              <a:solidFill>
                <a:srgbClr val="000000"/>
              </a:solidFill>
              <a:latin typeface="+mj-lt"/>
              <a:ea typeface="Calibri" panose="020F0502020204030204" charset="0"/>
              <a:cs typeface="Poppins Medium" panose="00000600000000000000"/>
              <a:sym typeface="Poppins Medium" panose="00000600000000000000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971997" y="7224310"/>
            <a:ext cx="3353037" cy="1346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2000" b="1" dirty="0">
                <a:solidFill>
                  <a:srgbClr val="000000"/>
                </a:solidFill>
                <a:latin typeface="+mj-lt"/>
                <a:ea typeface="Poppins Medium" panose="00000600000000000000"/>
                <a:cs typeface="Poppins Medium" panose="00000600000000000000"/>
                <a:sym typeface="Poppins Medium" panose="00000600000000000000"/>
              </a:rPr>
              <a:t>The internal structure is more reasonable, the copper wire routing loop area is smaller, and drive reliability is higher.</a:t>
            </a:r>
            <a:endParaRPr lang="en-US" sz="2000" b="1" dirty="0">
              <a:solidFill>
                <a:srgbClr val="000000"/>
              </a:solidFill>
              <a:latin typeface="+mj-lt"/>
              <a:ea typeface="Poppins Medium" panose="00000600000000000000"/>
              <a:cs typeface="Poppins Medium" panose="00000600000000000000"/>
              <a:sym typeface="Poppins Medium" panose="00000600000000000000"/>
            </a:endParaRPr>
          </a:p>
          <a:p>
            <a:pPr algn="l">
              <a:lnSpc>
                <a:spcPts val="2100"/>
              </a:lnSpc>
            </a:pPr>
            <a:endParaRPr lang="en-US" sz="2000" b="1" dirty="0">
              <a:solidFill>
                <a:srgbClr val="000000"/>
              </a:solidFill>
              <a:latin typeface="+mj-lt"/>
              <a:ea typeface="Poppins Medium" panose="00000600000000000000"/>
              <a:cs typeface="Poppins Medium" panose="00000600000000000000"/>
              <a:sym typeface="Poppins Medium" panose="00000600000000000000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6469780" y="7224310"/>
            <a:ext cx="3501505" cy="1077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2000" b="1" dirty="0">
                <a:solidFill>
                  <a:srgbClr val="000000"/>
                </a:solidFill>
                <a:latin typeface="+mj-lt"/>
                <a:ea typeface="Poppins Medium" panose="00000600000000000000"/>
                <a:cs typeface="Poppins Medium" panose="00000600000000000000"/>
                <a:sym typeface="Poppins Medium" panose="00000600000000000000"/>
              </a:rPr>
              <a:t>Enhanced protection design.</a:t>
            </a:r>
            <a:endParaRPr lang="en-US" sz="2000" b="1" dirty="0">
              <a:solidFill>
                <a:srgbClr val="000000"/>
              </a:solidFill>
              <a:latin typeface="+mj-lt"/>
              <a:ea typeface="Poppins Medium" panose="00000600000000000000"/>
              <a:cs typeface="Poppins Medium" panose="00000600000000000000"/>
              <a:sym typeface="Poppins Medium" panose="00000600000000000000"/>
            </a:endParaRPr>
          </a:p>
          <a:p>
            <a:pPr algn="l">
              <a:lnSpc>
                <a:spcPts val="2100"/>
              </a:lnSpc>
            </a:pPr>
            <a:r>
              <a:rPr lang="en-US" sz="2000" b="1" dirty="0">
                <a:solidFill>
                  <a:srgbClr val="000000"/>
                </a:solidFill>
                <a:latin typeface="+mj-lt"/>
                <a:ea typeface="Poppins Medium" panose="00000600000000000000"/>
                <a:cs typeface="Poppins Medium" panose="00000600000000000000"/>
                <a:sym typeface="Poppins Medium" panose="00000600000000000000"/>
              </a:rPr>
              <a:t>Voltage and current safety function.</a:t>
            </a:r>
            <a:endParaRPr lang="en-US" sz="2000" b="1" dirty="0">
              <a:solidFill>
                <a:srgbClr val="000000"/>
              </a:solidFill>
              <a:latin typeface="+mj-lt"/>
              <a:ea typeface="Poppins Medium" panose="00000600000000000000"/>
              <a:cs typeface="Poppins Medium" panose="00000600000000000000"/>
              <a:sym typeface="Poppins Medium" panose="00000600000000000000"/>
            </a:endParaRPr>
          </a:p>
          <a:p>
            <a:pPr algn="l">
              <a:lnSpc>
                <a:spcPts val="2100"/>
              </a:lnSpc>
            </a:pPr>
            <a:r>
              <a:rPr lang="en-US" sz="2000" b="1" dirty="0">
                <a:solidFill>
                  <a:srgbClr val="000000"/>
                </a:solidFill>
                <a:latin typeface="+mj-lt"/>
                <a:ea typeface="Poppins Medium" panose="00000600000000000000"/>
                <a:cs typeface="Poppins Medium" panose="00000600000000000000"/>
                <a:sym typeface="Poppins Medium" panose="00000600000000000000"/>
              </a:rPr>
              <a:t>Temperature protection</a:t>
            </a:r>
            <a:endParaRPr lang="en-US" sz="2000" b="1" dirty="0">
              <a:solidFill>
                <a:srgbClr val="000000"/>
              </a:solidFill>
              <a:latin typeface="+mj-lt"/>
              <a:ea typeface="Poppins Medium" panose="00000600000000000000"/>
              <a:cs typeface="Poppins Medium" panose="00000600000000000000"/>
              <a:sym typeface="Poppins Medium" panose="0000060000000000000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2637218" y="2001709"/>
            <a:ext cx="2056663" cy="3640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2785"/>
              </a:lnSpc>
              <a:defRPr sz="1990">
                <a:solidFill>
                  <a:srgbClr val="000000"/>
                </a:solidFill>
                <a:latin typeface="Poppins Medium Bold" panose="02000000000000000000"/>
                <a:ea typeface="Poppins Medium Bold" panose="02000000000000000000"/>
                <a:cs typeface="Poppins Medium Bold" panose="02000000000000000000"/>
              </a:defRPr>
            </a:lvl1pPr>
          </a:lstStyle>
          <a:p>
            <a:r>
              <a:rPr lang="en-US" altLang="zh-CN" sz="2800" b="1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Control mode</a:t>
            </a:r>
            <a:endParaRPr lang="zh-CN" altLang="en-US" sz="2800" b="1" dirty="0"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690781"/>
            <a:ext cx="16230600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80"/>
              </a:lnSpc>
            </a:pPr>
            <a:r>
              <a:rPr lang="en-US" sz="4800" spc="72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MODEL SELECTION</a:t>
            </a:r>
            <a:endParaRPr lang="en-US" sz="4800" spc="72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28700" y="595966"/>
            <a:ext cx="1886593" cy="349020"/>
          </a:xfrm>
          <a:custGeom>
            <a:avLst/>
            <a:gdLst/>
            <a:ahLst/>
            <a:cxnLst/>
            <a:rect l="l" t="t" r="r" b="b"/>
            <a:pathLst>
              <a:path w="1886593" h="349020">
                <a:moveTo>
                  <a:pt x="0" y="0"/>
                </a:moveTo>
                <a:lnTo>
                  <a:pt x="1886593" y="0"/>
                </a:lnTo>
                <a:lnTo>
                  <a:pt x="1886593" y="349020"/>
                </a:lnTo>
                <a:lnTo>
                  <a:pt x="0" y="34902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3165886"/>
            <a:ext cx="16230600" cy="852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5600" spc="84">
                <a:solidFill>
                  <a:srgbClr val="000000"/>
                </a:solidFill>
                <a:latin typeface="Poppins Bold" panose="00000800000000000000"/>
                <a:ea typeface="Poppins Bold" panose="00000800000000000000"/>
                <a:cs typeface="Poppins Bold" panose="00000800000000000000"/>
                <a:sym typeface="Poppins Bold" panose="00000800000000000000"/>
              </a:rPr>
              <a:t>VB - 4 T 18R5GB / 022PB</a:t>
            </a:r>
            <a:endParaRPr lang="en-US" sz="5600" spc="84">
              <a:solidFill>
                <a:srgbClr val="000000"/>
              </a:solidFill>
              <a:latin typeface="Poppins Bold" panose="00000800000000000000"/>
              <a:ea typeface="Poppins Bold" panose="00000800000000000000"/>
              <a:cs typeface="Poppins Bold" panose="00000800000000000000"/>
              <a:sym typeface="Poppins Bold" panose="0000080000000000000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2261171" y="5746151"/>
            <a:ext cx="1331908" cy="510142"/>
            <a:chOff x="0" y="0"/>
            <a:chExt cx="781815" cy="29944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1815" cy="299447"/>
            </a:xfrm>
            <a:custGeom>
              <a:avLst/>
              <a:gdLst/>
              <a:ahLst/>
              <a:cxnLst/>
              <a:rect l="l" t="t" r="r" b="b"/>
              <a:pathLst>
                <a:path w="781815" h="299447">
                  <a:moveTo>
                    <a:pt x="0" y="0"/>
                  </a:moveTo>
                  <a:lnTo>
                    <a:pt x="781815" y="0"/>
                  </a:lnTo>
                  <a:lnTo>
                    <a:pt x="781815" y="299447"/>
                  </a:lnTo>
                  <a:lnTo>
                    <a:pt x="0" y="299447"/>
                  </a:lnTo>
                  <a:close/>
                </a:path>
              </a:pathLst>
            </a:custGeom>
            <a:solidFill>
              <a:srgbClr val="83CFC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5189362" y="5746151"/>
            <a:ext cx="1331908" cy="510142"/>
            <a:chOff x="0" y="0"/>
            <a:chExt cx="781815" cy="29944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81815" cy="299447"/>
            </a:xfrm>
            <a:custGeom>
              <a:avLst/>
              <a:gdLst/>
              <a:ahLst/>
              <a:cxnLst/>
              <a:rect l="l" t="t" r="r" b="b"/>
              <a:pathLst>
                <a:path w="781815" h="299447">
                  <a:moveTo>
                    <a:pt x="0" y="0"/>
                  </a:moveTo>
                  <a:lnTo>
                    <a:pt x="781815" y="0"/>
                  </a:lnTo>
                  <a:lnTo>
                    <a:pt x="781815" y="299447"/>
                  </a:lnTo>
                  <a:lnTo>
                    <a:pt x="0" y="299447"/>
                  </a:lnTo>
                  <a:close/>
                </a:path>
              </a:pathLst>
            </a:custGeom>
            <a:solidFill>
              <a:srgbClr val="83CFC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8322453" y="5746151"/>
            <a:ext cx="1331908" cy="510142"/>
            <a:chOff x="0" y="0"/>
            <a:chExt cx="781815" cy="29944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81815" cy="299447"/>
            </a:xfrm>
            <a:custGeom>
              <a:avLst/>
              <a:gdLst/>
              <a:ahLst/>
              <a:cxnLst/>
              <a:rect l="l" t="t" r="r" b="b"/>
              <a:pathLst>
                <a:path w="781815" h="299447">
                  <a:moveTo>
                    <a:pt x="0" y="0"/>
                  </a:moveTo>
                  <a:lnTo>
                    <a:pt x="781815" y="0"/>
                  </a:lnTo>
                  <a:lnTo>
                    <a:pt x="781815" y="299447"/>
                  </a:lnTo>
                  <a:lnTo>
                    <a:pt x="0" y="299447"/>
                  </a:lnTo>
                  <a:close/>
                </a:path>
              </a:pathLst>
            </a:custGeom>
            <a:solidFill>
              <a:srgbClr val="83CFC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1462960" y="5738362"/>
            <a:ext cx="1331908" cy="510142"/>
            <a:chOff x="0" y="0"/>
            <a:chExt cx="781815" cy="29944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81815" cy="299447"/>
            </a:xfrm>
            <a:custGeom>
              <a:avLst/>
              <a:gdLst/>
              <a:ahLst/>
              <a:cxnLst/>
              <a:rect l="l" t="t" r="r" b="b"/>
              <a:pathLst>
                <a:path w="781815" h="299447">
                  <a:moveTo>
                    <a:pt x="0" y="0"/>
                  </a:moveTo>
                  <a:lnTo>
                    <a:pt x="781815" y="0"/>
                  </a:lnTo>
                  <a:lnTo>
                    <a:pt x="781815" y="299447"/>
                  </a:lnTo>
                  <a:lnTo>
                    <a:pt x="0" y="299447"/>
                  </a:lnTo>
                  <a:close/>
                </a:path>
              </a:pathLst>
            </a:custGeom>
            <a:solidFill>
              <a:srgbClr val="83CFCF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5026406" y="5742257"/>
            <a:ext cx="1331908" cy="510142"/>
            <a:chOff x="0" y="0"/>
            <a:chExt cx="781815" cy="2994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81815" cy="299447"/>
            </a:xfrm>
            <a:custGeom>
              <a:avLst/>
              <a:gdLst/>
              <a:ahLst/>
              <a:cxnLst/>
              <a:rect l="l" t="t" r="r" b="b"/>
              <a:pathLst>
                <a:path w="781815" h="299447">
                  <a:moveTo>
                    <a:pt x="0" y="0"/>
                  </a:moveTo>
                  <a:lnTo>
                    <a:pt x="781815" y="0"/>
                  </a:lnTo>
                  <a:lnTo>
                    <a:pt x="781815" y="299447"/>
                  </a:lnTo>
                  <a:lnTo>
                    <a:pt x="0" y="299447"/>
                  </a:lnTo>
                  <a:close/>
                </a:path>
              </a:pathLst>
            </a:custGeom>
            <a:solidFill>
              <a:srgbClr val="83CFCF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3377354" y="5746151"/>
            <a:ext cx="510142" cy="51014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83CFCF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6305545" y="5746151"/>
            <a:ext cx="510142" cy="510142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83CFC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9438635" y="5746151"/>
            <a:ext cx="510142" cy="510142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83CFC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2579143" y="5738362"/>
            <a:ext cx="510142" cy="510142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83CFCF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6142589" y="5742257"/>
            <a:ext cx="510142" cy="510142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83CFCF"/>
            </a:solidFill>
          </p:spPr>
        </p:sp>
      </p:grpSp>
      <p:sp>
        <p:nvSpPr>
          <p:cNvPr id="25" name="TextBox 25"/>
          <p:cNvSpPr txBox="1"/>
          <p:nvPr/>
        </p:nvSpPr>
        <p:spPr>
          <a:xfrm>
            <a:off x="2516242" y="5812316"/>
            <a:ext cx="123796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Series</a:t>
            </a:r>
            <a:endParaRPr lang="en-US" sz="2000">
              <a:solidFill>
                <a:srgbClr val="000000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5444433" y="5812316"/>
            <a:ext cx="123796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Voltage</a:t>
            </a:r>
            <a:endParaRPr lang="en-US" sz="2000">
              <a:solidFill>
                <a:srgbClr val="000000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8577523" y="5812316"/>
            <a:ext cx="123796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Input</a:t>
            </a:r>
            <a:endParaRPr lang="en-US" sz="2000">
              <a:solidFill>
                <a:srgbClr val="000000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1718031" y="5804527"/>
            <a:ext cx="123796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Power 1</a:t>
            </a:r>
            <a:endParaRPr lang="en-US" sz="2000">
              <a:solidFill>
                <a:srgbClr val="000000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5281477" y="5808421"/>
            <a:ext cx="123796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Power 2</a:t>
            </a:r>
            <a:endParaRPr lang="en-US" sz="2000">
              <a:solidFill>
                <a:srgbClr val="000000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grpSp>
        <p:nvGrpSpPr>
          <p:cNvPr id="30" name="Group 30"/>
          <p:cNvGrpSpPr/>
          <p:nvPr/>
        </p:nvGrpSpPr>
        <p:grpSpPr>
          <a:xfrm>
            <a:off x="2006101" y="5746151"/>
            <a:ext cx="510142" cy="510142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C9898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4934291" y="5746151"/>
            <a:ext cx="510142" cy="510142"/>
            <a:chOff x="0" y="0"/>
            <a:chExt cx="6350000" cy="63500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C9898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8067382" y="5746151"/>
            <a:ext cx="510142" cy="510142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C9898"/>
            </a:solidFill>
          </p:spPr>
        </p:sp>
      </p:grpSp>
      <p:grpSp>
        <p:nvGrpSpPr>
          <p:cNvPr id="36" name="Group 36"/>
          <p:cNvGrpSpPr/>
          <p:nvPr/>
        </p:nvGrpSpPr>
        <p:grpSpPr>
          <a:xfrm>
            <a:off x="11207889" y="5738362"/>
            <a:ext cx="510142" cy="510142"/>
            <a:chOff x="0" y="0"/>
            <a:chExt cx="6350000" cy="6350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C9898"/>
            </a:solidFill>
          </p:spPr>
        </p:sp>
      </p:grpSp>
      <p:grpSp>
        <p:nvGrpSpPr>
          <p:cNvPr id="38" name="Group 38"/>
          <p:cNvGrpSpPr/>
          <p:nvPr/>
        </p:nvGrpSpPr>
        <p:grpSpPr>
          <a:xfrm>
            <a:off x="14771335" y="5742257"/>
            <a:ext cx="510142" cy="510142"/>
            <a:chOff x="0" y="0"/>
            <a:chExt cx="6350000" cy="63500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C9898"/>
            </a:solidFill>
          </p:spPr>
        </p:sp>
      </p:grpSp>
      <p:sp>
        <p:nvSpPr>
          <p:cNvPr id="40" name="TextBox 40"/>
          <p:cNvSpPr txBox="1"/>
          <p:nvPr/>
        </p:nvSpPr>
        <p:spPr>
          <a:xfrm>
            <a:off x="2141804" y="6555604"/>
            <a:ext cx="1859037" cy="315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80"/>
              </a:lnSpc>
              <a:spcBef>
                <a:spcPct val="0"/>
              </a:spcBef>
            </a:pPr>
            <a:r>
              <a:rPr lang="en-US" sz="2000" dirty="0">
                <a:solidFill>
                  <a:srgbClr val="111B1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VB Series</a:t>
            </a:r>
            <a:endParaRPr lang="en-US" sz="2000" dirty="0">
              <a:solidFill>
                <a:srgbClr val="111B1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5558680" y="6555604"/>
            <a:ext cx="1235550" cy="315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80"/>
              </a:lnSpc>
              <a:spcBef>
                <a:spcPct val="0"/>
              </a:spcBef>
            </a:pPr>
            <a:r>
              <a:rPr lang="en-US" sz="2000">
                <a:solidFill>
                  <a:srgbClr val="111B1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2 : 220V</a:t>
            </a:r>
            <a:endParaRPr lang="en-US" sz="2000">
              <a:solidFill>
                <a:srgbClr val="111B1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8226900" y="6555604"/>
            <a:ext cx="2048513" cy="315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80"/>
              </a:lnSpc>
              <a:spcBef>
                <a:spcPct val="0"/>
              </a:spcBef>
            </a:pPr>
            <a:r>
              <a:rPr lang="en-US" sz="2000">
                <a:solidFill>
                  <a:srgbClr val="111B1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S : Single phase</a:t>
            </a:r>
            <a:endParaRPr lang="en-US" sz="2000">
              <a:solidFill>
                <a:srgbClr val="111B1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11367407" y="6547815"/>
            <a:ext cx="2048513" cy="315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80"/>
              </a:lnSpc>
              <a:spcBef>
                <a:spcPct val="0"/>
              </a:spcBef>
            </a:pPr>
            <a:r>
              <a:rPr lang="en-US" sz="2000">
                <a:solidFill>
                  <a:srgbClr val="111B1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18R5 : 18.5kW</a:t>
            </a:r>
            <a:endParaRPr lang="en-US" sz="2000">
              <a:solidFill>
                <a:srgbClr val="111B1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4930853" y="6551709"/>
            <a:ext cx="2048513" cy="315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80"/>
              </a:lnSpc>
              <a:spcBef>
                <a:spcPct val="0"/>
              </a:spcBef>
            </a:pPr>
            <a:r>
              <a:rPr lang="en-US" sz="2000">
                <a:solidFill>
                  <a:srgbClr val="111B1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022 : 22kW</a:t>
            </a:r>
            <a:endParaRPr lang="en-US" sz="2000">
              <a:solidFill>
                <a:srgbClr val="111B1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5558680" y="7040255"/>
            <a:ext cx="2052449" cy="330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80"/>
              </a:lnSpc>
              <a:spcBef>
                <a:spcPct val="0"/>
              </a:spcBef>
            </a:pPr>
            <a:r>
              <a:rPr lang="en-US" sz="2000">
                <a:solidFill>
                  <a:srgbClr val="111B1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4 : 380V</a:t>
            </a:r>
            <a:endParaRPr lang="en-US" sz="2000">
              <a:solidFill>
                <a:srgbClr val="111B1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8226900" y="7040255"/>
            <a:ext cx="2048513" cy="315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80"/>
              </a:lnSpc>
              <a:spcBef>
                <a:spcPct val="0"/>
              </a:spcBef>
            </a:pPr>
            <a:r>
              <a:rPr lang="en-US" sz="2000">
                <a:solidFill>
                  <a:srgbClr val="111B1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T : Three phase</a:t>
            </a:r>
            <a:endParaRPr lang="en-US" sz="2000">
              <a:solidFill>
                <a:srgbClr val="111B1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11367407" y="7032466"/>
            <a:ext cx="2680028" cy="984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80"/>
              </a:lnSpc>
            </a:pPr>
            <a:r>
              <a:rPr lang="en-US" sz="2000">
                <a:solidFill>
                  <a:srgbClr val="111B1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R is decimal point</a:t>
            </a:r>
            <a:endParaRPr lang="en-US" sz="2000">
              <a:solidFill>
                <a:srgbClr val="111B1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algn="l">
              <a:lnSpc>
                <a:spcPts val="2580"/>
              </a:lnSpc>
            </a:pPr>
            <a:r>
              <a:rPr lang="en-US" sz="2000">
                <a:solidFill>
                  <a:srgbClr val="111B1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G : Constant torque load</a:t>
            </a:r>
            <a:endParaRPr lang="en-US" sz="2000">
              <a:solidFill>
                <a:srgbClr val="111B1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marL="0" lvl="0" indent="0" algn="l">
              <a:lnSpc>
                <a:spcPts val="2580"/>
              </a:lnSpc>
              <a:spcBef>
                <a:spcPct val="0"/>
              </a:spcBef>
            </a:pPr>
            <a:r>
              <a:rPr lang="en-US" sz="2000">
                <a:solidFill>
                  <a:srgbClr val="111B1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B : Built-in brake unit</a:t>
            </a:r>
            <a:endParaRPr lang="en-US" sz="2000">
              <a:solidFill>
                <a:srgbClr val="111B1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14930853" y="7036360"/>
            <a:ext cx="2680028" cy="984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80"/>
              </a:lnSpc>
            </a:pPr>
            <a:r>
              <a:rPr lang="en-US" sz="2000" dirty="0">
                <a:solidFill>
                  <a:srgbClr val="111B1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R is decimal point</a:t>
            </a:r>
            <a:endParaRPr lang="en-US" sz="2000" dirty="0">
              <a:solidFill>
                <a:srgbClr val="111B1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algn="l">
              <a:lnSpc>
                <a:spcPts val="2580"/>
              </a:lnSpc>
            </a:pPr>
            <a:r>
              <a:rPr lang="en-US" sz="2000" dirty="0">
                <a:solidFill>
                  <a:srgbClr val="111B1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P : Variable torque load</a:t>
            </a:r>
            <a:endParaRPr lang="en-US" sz="2000" dirty="0">
              <a:solidFill>
                <a:srgbClr val="111B1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marL="0" lvl="0" indent="0" algn="l">
              <a:lnSpc>
                <a:spcPts val="2580"/>
              </a:lnSpc>
              <a:spcBef>
                <a:spcPct val="0"/>
              </a:spcBef>
            </a:pPr>
            <a:r>
              <a:rPr lang="en-US" sz="2000" dirty="0">
                <a:solidFill>
                  <a:srgbClr val="111B1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B : Built-in brake unit</a:t>
            </a:r>
            <a:endParaRPr lang="en-US" sz="2000" dirty="0">
              <a:solidFill>
                <a:srgbClr val="111B1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</p:txBody>
      </p:sp>
      <p:grpSp>
        <p:nvGrpSpPr>
          <p:cNvPr id="49" name="Group 49"/>
          <p:cNvGrpSpPr/>
          <p:nvPr/>
        </p:nvGrpSpPr>
        <p:grpSpPr>
          <a:xfrm>
            <a:off x="5093096" y="4127296"/>
            <a:ext cx="510142" cy="510142"/>
            <a:chOff x="0" y="0"/>
            <a:chExt cx="680189" cy="680189"/>
          </a:xfrm>
        </p:grpSpPr>
        <p:grpSp>
          <p:nvGrpSpPr>
            <p:cNvPr id="50" name="Group 50"/>
            <p:cNvGrpSpPr/>
            <p:nvPr/>
          </p:nvGrpSpPr>
          <p:grpSpPr>
            <a:xfrm>
              <a:off x="0" y="0"/>
              <a:ext cx="680189" cy="680189"/>
              <a:chOff x="0" y="0"/>
              <a:chExt cx="6350000" cy="6350000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C9898"/>
              </a:solidFill>
            </p:spPr>
          </p:sp>
        </p:grpSp>
        <p:sp>
          <p:nvSpPr>
            <p:cNvPr id="52" name="TextBox 52"/>
            <p:cNvSpPr txBox="1"/>
            <p:nvPr/>
          </p:nvSpPr>
          <p:spPr>
            <a:xfrm>
              <a:off x="180938" y="159991"/>
              <a:ext cx="332950" cy="393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0"/>
                </a:lnSpc>
              </a:pPr>
              <a:r>
                <a:rPr lang="en-US" sz="2075">
                  <a:solidFill>
                    <a:srgbClr val="FFFFFF"/>
                  </a:solidFill>
                  <a:latin typeface="Aileron Bold" panose="00000800000000000000"/>
                  <a:ea typeface="Aileron Bold" panose="00000800000000000000"/>
                  <a:cs typeface="Aileron Bold" panose="00000800000000000000"/>
                  <a:sym typeface="Aileron Bold" panose="00000800000000000000"/>
                </a:rPr>
                <a:t>1</a:t>
              </a:r>
              <a:endPara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endParaRP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6590895" y="4127296"/>
            <a:ext cx="510142" cy="510142"/>
            <a:chOff x="0" y="0"/>
            <a:chExt cx="680189" cy="680189"/>
          </a:xfrm>
        </p:grpSpPr>
        <p:grpSp>
          <p:nvGrpSpPr>
            <p:cNvPr id="54" name="Group 54"/>
            <p:cNvGrpSpPr/>
            <p:nvPr/>
          </p:nvGrpSpPr>
          <p:grpSpPr>
            <a:xfrm>
              <a:off x="0" y="0"/>
              <a:ext cx="680189" cy="680189"/>
              <a:chOff x="0" y="0"/>
              <a:chExt cx="6350000" cy="635000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C9898"/>
              </a:solidFill>
            </p:spPr>
          </p:sp>
        </p:grpSp>
        <p:sp>
          <p:nvSpPr>
            <p:cNvPr id="56" name="TextBox 56"/>
            <p:cNvSpPr txBox="1"/>
            <p:nvPr/>
          </p:nvSpPr>
          <p:spPr>
            <a:xfrm>
              <a:off x="180938" y="159991"/>
              <a:ext cx="332950" cy="393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0"/>
                </a:lnSpc>
              </a:pPr>
              <a:r>
                <a:rPr lang="en-US" sz="2075">
                  <a:solidFill>
                    <a:srgbClr val="FFFFFF"/>
                  </a:solidFill>
                  <a:latin typeface="Aileron Bold" panose="00000800000000000000"/>
                  <a:ea typeface="Aileron Bold" panose="00000800000000000000"/>
                  <a:cs typeface="Aileron Bold" panose="00000800000000000000"/>
                  <a:sym typeface="Aileron Bold" panose="00000800000000000000"/>
                </a:rPr>
                <a:t>2</a:t>
              </a:r>
              <a:endPara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endParaRPr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7251360" y="4127296"/>
            <a:ext cx="510142" cy="510142"/>
            <a:chOff x="0" y="0"/>
            <a:chExt cx="680189" cy="680189"/>
          </a:xfrm>
        </p:grpSpPr>
        <p:grpSp>
          <p:nvGrpSpPr>
            <p:cNvPr id="58" name="Group 58"/>
            <p:cNvGrpSpPr/>
            <p:nvPr/>
          </p:nvGrpSpPr>
          <p:grpSpPr>
            <a:xfrm>
              <a:off x="0" y="0"/>
              <a:ext cx="680189" cy="680189"/>
              <a:chOff x="0" y="0"/>
              <a:chExt cx="6350000" cy="6350000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C9898"/>
              </a:solidFill>
            </p:spPr>
          </p:sp>
        </p:grpSp>
        <p:sp>
          <p:nvSpPr>
            <p:cNvPr id="60" name="TextBox 60"/>
            <p:cNvSpPr txBox="1"/>
            <p:nvPr/>
          </p:nvSpPr>
          <p:spPr>
            <a:xfrm>
              <a:off x="180938" y="159991"/>
              <a:ext cx="332950" cy="393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0"/>
                </a:lnSpc>
              </a:pPr>
              <a:r>
                <a:rPr lang="en-US" sz="2075">
                  <a:solidFill>
                    <a:srgbClr val="FFFFFF"/>
                  </a:solidFill>
                  <a:latin typeface="Aileron Bold" panose="00000800000000000000"/>
                  <a:ea typeface="Aileron Bold" panose="00000800000000000000"/>
                  <a:cs typeface="Aileron Bold" panose="00000800000000000000"/>
                  <a:sym typeface="Aileron Bold" panose="00000800000000000000"/>
                </a:rPr>
                <a:t>3</a:t>
              </a:r>
              <a:endPara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endParaRPr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8752102" y="4127296"/>
            <a:ext cx="510142" cy="510142"/>
            <a:chOff x="0" y="0"/>
            <a:chExt cx="680189" cy="680189"/>
          </a:xfrm>
        </p:grpSpPr>
        <p:grpSp>
          <p:nvGrpSpPr>
            <p:cNvPr id="62" name="Group 62"/>
            <p:cNvGrpSpPr/>
            <p:nvPr/>
          </p:nvGrpSpPr>
          <p:grpSpPr>
            <a:xfrm>
              <a:off x="0" y="0"/>
              <a:ext cx="680189" cy="680189"/>
              <a:chOff x="0" y="0"/>
              <a:chExt cx="6350000" cy="6350000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C9898"/>
              </a:solidFill>
            </p:spPr>
          </p:sp>
        </p:grpSp>
        <p:sp>
          <p:nvSpPr>
            <p:cNvPr id="64" name="TextBox 64"/>
            <p:cNvSpPr txBox="1"/>
            <p:nvPr/>
          </p:nvSpPr>
          <p:spPr>
            <a:xfrm>
              <a:off x="180938" y="159991"/>
              <a:ext cx="332950" cy="393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0"/>
                </a:lnSpc>
              </a:pPr>
              <a:r>
                <a:rPr lang="en-US" sz="2075">
                  <a:solidFill>
                    <a:srgbClr val="FFFFFF"/>
                  </a:solidFill>
                  <a:latin typeface="Aileron Bold" panose="00000800000000000000"/>
                  <a:ea typeface="Aileron Bold" panose="00000800000000000000"/>
                  <a:cs typeface="Aileron Bold" panose="00000800000000000000"/>
                  <a:sym typeface="Aileron Bold" panose="00000800000000000000"/>
                </a:rPr>
                <a:t>4</a:t>
              </a:r>
              <a:endPara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endParaRP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11781837" y="4127296"/>
            <a:ext cx="510142" cy="510142"/>
            <a:chOff x="0" y="0"/>
            <a:chExt cx="680189" cy="680189"/>
          </a:xfrm>
        </p:grpSpPr>
        <p:grpSp>
          <p:nvGrpSpPr>
            <p:cNvPr id="66" name="Group 66"/>
            <p:cNvGrpSpPr/>
            <p:nvPr/>
          </p:nvGrpSpPr>
          <p:grpSpPr>
            <a:xfrm>
              <a:off x="0" y="0"/>
              <a:ext cx="680189" cy="680189"/>
              <a:chOff x="0" y="0"/>
              <a:chExt cx="6350000" cy="6350000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C9898"/>
              </a:solidFill>
            </p:spPr>
          </p:sp>
        </p:grpSp>
        <p:sp>
          <p:nvSpPr>
            <p:cNvPr id="68" name="TextBox 68"/>
            <p:cNvSpPr txBox="1"/>
            <p:nvPr/>
          </p:nvSpPr>
          <p:spPr>
            <a:xfrm>
              <a:off x="180938" y="159991"/>
              <a:ext cx="332950" cy="393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0"/>
                </a:lnSpc>
              </a:pPr>
              <a:r>
                <a:rPr lang="en-US" sz="2075">
                  <a:solidFill>
                    <a:srgbClr val="FFFFFF"/>
                  </a:solidFill>
                  <a:latin typeface="Aileron Bold" panose="00000800000000000000"/>
                  <a:ea typeface="Aileron Bold" panose="00000800000000000000"/>
                  <a:cs typeface="Aileron Bold" panose="00000800000000000000"/>
                  <a:sym typeface="Aileron Bold" panose="00000800000000000000"/>
                </a:rPr>
                <a:t>5</a:t>
              </a:r>
              <a:endPara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endParaRPr>
            </a:p>
          </p:txBody>
        </p:sp>
      </p:grpSp>
      <p:sp>
        <p:nvSpPr>
          <p:cNvPr id="69" name="TextBox 69"/>
          <p:cNvSpPr txBox="1"/>
          <p:nvPr/>
        </p:nvSpPr>
        <p:spPr>
          <a:xfrm>
            <a:off x="2141804" y="5870907"/>
            <a:ext cx="249713" cy="290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</a:pPr>
            <a:r>
              <a: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1</a:t>
            </a:r>
            <a:endParaRPr lang="en-US" sz="2075">
              <a:solidFill>
                <a:srgbClr val="FFFFFF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sp>
        <p:nvSpPr>
          <p:cNvPr id="70" name="TextBox 70"/>
          <p:cNvSpPr txBox="1"/>
          <p:nvPr/>
        </p:nvSpPr>
        <p:spPr>
          <a:xfrm>
            <a:off x="5069995" y="5870907"/>
            <a:ext cx="249713" cy="290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</a:pPr>
            <a:r>
              <a: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2</a:t>
            </a:r>
            <a:endParaRPr lang="en-US" sz="2075">
              <a:solidFill>
                <a:srgbClr val="FFFFFF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sp>
        <p:nvSpPr>
          <p:cNvPr id="71" name="TextBox 71"/>
          <p:cNvSpPr txBox="1"/>
          <p:nvPr/>
        </p:nvSpPr>
        <p:spPr>
          <a:xfrm>
            <a:off x="8203085" y="5870907"/>
            <a:ext cx="249713" cy="290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</a:pPr>
            <a:r>
              <a: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3</a:t>
            </a:r>
            <a:endParaRPr lang="en-US" sz="2075">
              <a:solidFill>
                <a:srgbClr val="FFFFFF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sp>
        <p:nvSpPr>
          <p:cNvPr id="72" name="TextBox 72"/>
          <p:cNvSpPr txBox="1"/>
          <p:nvPr/>
        </p:nvSpPr>
        <p:spPr>
          <a:xfrm>
            <a:off x="11343593" y="5863118"/>
            <a:ext cx="249713" cy="290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</a:pPr>
            <a:r>
              <a: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4</a:t>
            </a:r>
            <a:endParaRPr lang="en-US" sz="2075">
              <a:solidFill>
                <a:srgbClr val="FFFFFF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  <p:sp>
        <p:nvSpPr>
          <p:cNvPr id="73" name="TextBox 73"/>
          <p:cNvSpPr txBox="1"/>
          <p:nvPr/>
        </p:nvSpPr>
        <p:spPr>
          <a:xfrm>
            <a:off x="14907039" y="5867012"/>
            <a:ext cx="249713" cy="29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</a:pPr>
            <a:r>
              <a:rPr lang="en-US" sz="2075">
                <a:solidFill>
                  <a:srgbClr val="FFFFFF"/>
                </a:solidFill>
                <a:latin typeface="Aileron Bold" panose="00000800000000000000"/>
                <a:ea typeface="Aileron Bold" panose="00000800000000000000"/>
                <a:cs typeface="Aileron Bold" panose="00000800000000000000"/>
                <a:sym typeface="Aileron Bold" panose="00000800000000000000"/>
              </a:rPr>
              <a:t>5</a:t>
            </a:r>
            <a:endParaRPr lang="en-US" sz="2075">
              <a:solidFill>
                <a:srgbClr val="FFFFFF"/>
              </a:solidFill>
              <a:latin typeface="Aileron Bold" panose="00000800000000000000"/>
              <a:ea typeface="Aileron Bold" panose="00000800000000000000"/>
              <a:cs typeface="Aileron Bold" panose="00000800000000000000"/>
              <a:sym typeface="Aileron Bold" panose="000008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KSO_WM_UNIT_TABLE_BEAUTIFY" val="smartTable{83c55554-ff34-4ac0-afed-9996bab7ce2d}"/>
  <p:tag name="KSO_WM_BEAUTIFY_FLAG" val=""/>
  <p:tag name="TABLE_EMPHASIZE_COLOR" val="4874862"/>
  <p:tag name="TABLE_SKINIDX" val="0"/>
  <p:tag name="TABLE_COLORIDX" val="9"/>
  <p:tag name="TABLE_COLOR_RGB" val="0x000000*0xFFFFFF*0x212121*0xFFFFFF*0x4A626E*0xA4B9B0*0xD6E6E6*0xF8E8CF*0xEEB991*0xB26C53"/>
  <p:tag name="TABLE_ENDDRAG_ORIGIN_RECT" val="480*301"/>
  <p:tag name="TABLE_ENDDRAG_RECT" val="451*191*480*301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  <p:tag name="KSO_WM_DIAGRAM_VIRTUALLY_FRAME" val="{&quot;height&quot;:389.2,&quot;left&quot;:35.15,&quot;top&quot;:111.6,&quot;width&quot;:597.2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389.2,&quot;left&quot;:35.15,&quot;top&quot;:111.6,&quot;width&quot;:597.2}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  <p:tag name="KSO_WM_DIAGRAM_VIRTUALLY_FRAME" val="{&quot;height&quot;:389.2,&quot;left&quot;:35.15,&quot;top&quot;:111.6,&quot;width&quot;:597.2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1_1"/>
  <p:tag name="KSO_WM_UNIT_ID" val="diagram20231642_2*n_h_h_i*1_2_1_1"/>
  <p:tag name="KSO_WM_TEMPLATE_CATEGORY" val="diagram"/>
  <p:tag name="KSO_WM_TEMPLATE_INDEX" val="20231642"/>
  <p:tag name="KSO_WM_UNIT_LAYERLEVEL" val="1_1_1_1"/>
  <p:tag name="KSO_WM_TAG_VERSION" val="3.0"/>
  <p:tag name="KSO_WM_BEAUTIFY_FLAG" val=""/>
  <p:tag name="KSO_WM_UNIT_TEXT_FILL_FORE_SCHEMECOLOR_INDEX_BRIGHTNESS" val="0.15"/>
  <p:tag name="KSO_WM_DIAGRAM_GROUP_CODE" val="n1-1"/>
  <p:tag name="KSO_WM_DIAGRAM_VERSION" val="3"/>
  <p:tag name="KSO_WM_DIAGRAM_COLOR_TRICK" val="1"/>
  <p:tag name="KSO_WM_DIAGRAM_COLOR_TEXT_CAN_REMOVE" val="n"/>
  <p:tag name="KSO_WM_UNIT_PRESET_TEXT" val="01"/>
  <p:tag name="KSO_WM_UNIT_FILL_TYPE" val="3"/>
  <p:tag name="KSO_WM_UNIT_TEXT_FILL_FORE_SCHEMECOLOR_INDEX" val="1"/>
  <p:tag name="KSO_WM_UNIT_TEXT_FILL_TYPE" val="1"/>
  <p:tag name="KSO_WM_DIAGRAM_MAX_ITEMCNT" val="6"/>
  <p:tag name="KSO_WM_DIAGRAM_MIN_ITEMCNT" val="2"/>
  <p:tag name="KSO_WM_DIAGRAM_VIRTUALLY_FRAME" val="{&quot;height&quot;:375.0999999999999,&quot;left&quot;:559.4560629921259,&quot;top&quot;:98.09527559055121,&quot;width&quot;:863.45}"/>
  <p:tag name="KSO_WM_DIAGRAM_COLOR_MATCH_VALUE" val="{&quot;shape&quot;:{&quot;fill&quot;:{&quot;gradient&quot;:[{&quot;brightness&quot;:0,&quot;colorType&quot;:1,&quot;foreColorIndex&quot;:6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6000000238418579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2_1"/>
  <p:tag name="KSO_WM_UNIT_ID" val="diagram20231642_2*n_h_h_i*1_2_2_1"/>
  <p:tag name="KSO_WM_TEMPLATE_CATEGORY" val="diagram"/>
  <p:tag name="KSO_WM_TEMPLATE_INDEX" val="20231642"/>
  <p:tag name="KSO_WM_UNIT_LAYERLEVEL" val="1_1_1_1"/>
  <p:tag name="KSO_WM_TAG_VERSION" val="3.0"/>
  <p:tag name="KSO_WM_BEAUTIFY_FLAG" val=""/>
  <p:tag name="KSO_WM_UNIT_TEXT_FILL_FORE_SCHEMECOLOR_INDEX_BRIGHTNESS" val="0.15"/>
  <p:tag name="KSO_WM_DIAGRAM_GROUP_CODE" val="n1-1"/>
  <p:tag name="KSO_WM_DIAGRAM_VERSION" val="3"/>
  <p:tag name="KSO_WM_DIAGRAM_COLOR_TRICK" val="1"/>
  <p:tag name="KSO_WM_DIAGRAM_COLOR_TEXT_CAN_REMOVE" val="n"/>
  <p:tag name="KSO_WM_UNIT_PRESET_TEXT" val="02"/>
  <p:tag name="KSO_WM_UNIT_FILL_TYPE" val="3"/>
  <p:tag name="KSO_WM_UNIT_TEXT_FILL_FORE_SCHEMECOLOR_INDEX" val="1"/>
  <p:tag name="KSO_WM_UNIT_TEXT_FILL_TYPE" val="1"/>
  <p:tag name="KSO_WM_DIAGRAM_MAX_ITEMCNT" val="6"/>
  <p:tag name="KSO_WM_DIAGRAM_MIN_ITEMCNT" val="2"/>
  <p:tag name="KSO_WM_DIAGRAM_VIRTUALLY_FRAME" val="{&quot;height&quot;:375.0999999999999,&quot;left&quot;:559.4560629921259,&quot;top&quot;:98.09527559055121,&quot;width&quot;:863.45}"/>
  <p:tag name="KSO_WM_DIAGRAM_COLOR_MATCH_VALUE" val="{&quot;shape&quot;:{&quot;fill&quot;:{&quot;gradient&quot;:[{&quot;brightness&quot;:0,&quot;colorType&quot;:1,&quot;foreColorIndex&quot;:6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6000000238418579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375.0999999999999,&quot;left&quot;:559.4560629921259,&quot;top&quot;:98.09527559055121,&quot;width&quot;:863.45}"/>
</p:tagLst>
</file>

<file path=ppt/tags/tag23.xml><?xml version="1.0" encoding="utf-8"?>
<p:tagLst xmlns:p="http://schemas.openxmlformats.org/presentationml/2006/main">
  <p:tag name="KSO_WM_BEAUTIFY_FLAG" val=""/>
  <p:tag name="KSO_WM_DIAGRAM_VIRTUALLY_FRAME" val="{&quot;height&quot;:375.0999999999999,&quot;left&quot;:559.4560629921259,&quot;top&quot;:98.09527559055121,&quot;width&quot;:863.45}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2_1"/>
  <p:tag name="KSO_WM_UNIT_ID" val="diagram20231642_2*n_h_h_i*1_2_2_1"/>
  <p:tag name="KSO_WM_TEMPLATE_CATEGORY" val="diagram"/>
  <p:tag name="KSO_WM_TEMPLATE_INDEX" val="20231642"/>
  <p:tag name="KSO_WM_UNIT_LAYERLEVEL" val="1_1_1_1"/>
  <p:tag name="KSO_WM_TAG_VERSION" val="3.0"/>
  <p:tag name="KSO_WM_BEAUTIFY_FLAG" val=""/>
  <p:tag name="KSO_WM_UNIT_TEXT_FILL_FORE_SCHEMECOLOR_INDEX_BRIGHTNESS" val="0.15"/>
  <p:tag name="KSO_WM_DIAGRAM_GROUP_CODE" val="n1-1"/>
  <p:tag name="KSO_WM_DIAGRAM_VERSION" val="3"/>
  <p:tag name="KSO_WM_DIAGRAM_COLOR_TRICK" val="1"/>
  <p:tag name="KSO_WM_DIAGRAM_COLOR_TEXT_CAN_REMOVE" val="n"/>
  <p:tag name="KSO_WM_UNIT_PRESET_TEXT" val="02"/>
  <p:tag name="KSO_WM_UNIT_FILL_TYPE" val="3"/>
  <p:tag name="KSO_WM_UNIT_TEXT_FILL_FORE_SCHEMECOLOR_INDEX" val="1"/>
  <p:tag name="KSO_WM_UNIT_TEXT_FILL_TYPE" val="1"/>
  <p:tag name="KSO_WM_DIAGRAM_MAX_ITEMCNT" val="6"/>
  <p:tag name="KSO_WM_DIAGRAM_MIN_ITEMCNT" val="2"/>
  <p:tag name="KSO_WM_DIAGRAM_VIRTUALLY_FRAME" val="{&quot;height&quot;:375.0999999999999,&quot;left&quot;:559.4560629921259,&quot;top&quot;:98.09527559055121,&quot;width&quot;:863.45}"/>
  <p:tag name="KSO_WM_DIAGRAM_COLOR_MATCH_VALUE" val="{&quot;shape&quot;:{&quot;fill&quot;:{&quot;gradient&quot;:[{&quot;brightness&quot;:0,&quot;colorType&quot;:1,&quot;foreColorIndex&quot;:6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6000000238418579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7.xml><?xml version="1.0" encoding="utf-8"?>
<p:tagLst xmlns:p="http://schemas.openxmlformats.org/presentationml/2006/main">
  <p:tag name="KSO_WM_BEAUTIFY_FLAG" val=""/>
  <p:tag name="KSO_WM_DIAGRAM_VIRTUALLY_FRAME" val="{&quot;height&quot;:375.0999999999999,&quot;left&quot;:559.4560629921259,&quot;top&quot;:98.09527559055121,&quot;width&quot;:863.45}"/>
</p:tagLst>
</file>

<file path=ppt/tags/tag28.xml><?xml version="1.0" encoding="utf-8"?>
<p:tagLst xmlns:p="http://schemas.openxmlformats.org/presentationml/2006/main">
  <p:tag name="TABLE_ENDDRAG_ORIGIN_RECT" val="1107*441"/>
  <p:tag name="TABLE_ENDDRAG_RECT" val="168*231*1107*441"/>
</p:tagLst>
</file>

<file path=ppt/tags/tag29.xml><?xml version="1.0" encoding="utf-8"?>
<p:tagLst xmlns:p="http://schemas.openxmlformats.org/presentationml/2006/main">
  <p:tag name="KSO_WM_UNIT_TABLE_BEAUTIFY" val="smartTable{44a5347e-f9c4-43fe-9c44-3a1787b76a64}"/>
  <p:tag name="KSO_WM_BEAUTIFY_FLAG" val=""/>
  <p:tag name="TABLE_EMPHASIZE_COLOR" val="4874862"/>
  <p:tag name="TABLE_SKINIDX" val="0"/>
  <p:tag name="TABLE_COLORIDX" val="9"/>
  <p:tag name="TABLE_COLOR_RGB" val="0x000000*0xFFFFFF*0x212121*0xFFFFFF*0x4A626E*0xA4B9B0*0xD6E6E6*0xF8E8CF*0xEEB991*0xB26C53"/>
  <p:tag name="TABLE_ENDDRAG_ORIGIN_RECT" val="957*270"/>
  <p:tag name="TABLE_ENDDRAG_RECT" val="366*171*957*270"/>
</p:tagLst>
</file>

<file path=ppt/tags/tag3.xml><?xml version="1.0" encoding="utf-8"?>
<p:tagLst xmlns:p="http://schemas.openxmlformats.org/presentationml/2006/main">
  <p:tag name="KSO_WM_DIAGRAM_VIRTUALLY_FRAME" val="{&quot;height&quot;:389.2,&quot;left&quot;:35.15,&quot;top&quot;:111.6,&quot;width&quot;:597.2}"/>
</p:tagLst>
</file>

<file path=ppt/tags/tag30.xml><?xml version="1.0" encoding="utf-8"?>
<p:tagLst xmlns:p="http://schemas.openxmlformats.org/presentationml/2006/main">
  <p:tag name="KSO_WM_BEAUTIFY_FLAG" val=""/>
  <p:tag name="KSO_WM_UNIT_TABLE_BEAUTIFY" val="smartTable{2f128136-ab5d-4ffe-b1d3-e1b879a28148}"/>
  <p:tag name="TABLE_EMPHASIZE_COLOR" val="4874862"/>
  <p:tag name="TABLE_SKINIDX" val="0"/>
  <p:tag name="TABLE_COLORIDX" val="9"/>
  <p:tag name="TABLE_COLOR_RGB" val="0x000000*0xFFFFFF*0x212121*0xFFFFFF*0x4A626E*0xA4B9B0*0xD6E6E6*0xF8E8CF*0xEEB991*0xB26C53"/>
  <p:tag name="TABLE_ENDDRAG_ORIGIN_RECT" val="994*561"/>
  <p:tag name="TABLE_ENDDRAG_RECT" val="258*200*994*561"/>
</p:tagLst>
</file>

<file path=ppt/tags/tag31.xml><?xml version="1.0" encoding="utf-8"?>
<p:tagLst xmlns:p="http://schemas.openxmlformats.org/presentationml/2006/main">
  <p:tag name="COMMONDATA" val="eyJoZGlkIjoiZTc4YTg0ZWNmZTY4YzVlOTcyMTI4ZTU0NjVkN2JmNTQifQ=="/>
</p:tagLst>
</file>

<file path=ppt/tags/tag4.xml><?xml version="1.0" encoding="utf-8"?>
<p:tagLst xmlns:p="http://schemas.openxmlformats.org/presentationml/2006/main">
  <p:tag name="KSO_WM_BEAUTIFY_FLAG" val=""/>
  <p:tag name="KSO_WM_DIAGRAM_VIRTUALLY_FRAME" val="{&quot;height&quot;:389.2,&quot;left&quot;:35.15,&quot;top&quot;:111.6,&quot;width&quot;:597.2}"/>
</p:tagLst>
</file>

<file path=ppt/tags/tag5.xml><?xml version="1.0" encoding="utf-8"?>
<p:tagLst xmlns:p="http://schemas.openxmlformats.org/presentationml/2006/main">
  <p:tag name="KSO_WM_BEAUTIFY_FLAG" val=""/>
  <p:tag name="KSO_WM_DIAGRAM_VIRTUALLY_FRAME" val="{&quot;height&quot;:389.2,&quot;left&quot;:35.15,&quot;top&quot;:111.6,&quot;width&quot;:597.2}"/>
</p:tagLst>
</file>

<file path=ppt/tags/tag6.xml><?xml version="1.0" encoding="utf-8"?>
<p:tagLst xmlns:p="http://schemas.openxmlformats.org/presentationml/2006/main">
  <p:tag name="KSO_WM_BEAUTIFY_FLAG" val=""/>
  <p:tag name="KSO_WM_DIAGRAM_VIRTUALLY_FRAME" val="{&quot;height&quot;:389.2,&quot;left&quot;:35.15,&quot;top&quot;:111.6,&quot;width&quot;:597.2}"/>
</p:tagLst>
</file>

<file path=ppt/tags/tag7.xml><?xml version="1.0" encoding="utf-8"?>
<p:tagLst xmlns:p="http://schemas.openxmlformats.org/presentationml/2006/main">
  <p:tag name="KSO_WM_BEAUTIFY_FLAG" val=""/>
  <p:tag name="KSO_WM_DIAGRAM_VIRTUALLY_FRAME" val="{&quot;height&quot;:389.2,&quot;left&quot;:35.15,&quot;top&quot;:111.6,&quot;width&quot;:597.2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8745</Words>
  <Application>WPS 演示</Application>
  <PresentationFormat>自定义</PresentationFormat>
  <Paragraphs>823</Paragraphs>
  <Slides>30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9" baseType="lpstr">
      <vt:lpstr>Arial</vt:lpstr>
      <vt:lpstr>宋体</vt:lpstr>
      <vt:lpstr>Wingdings</vt:lpstr>
      <vt:lpstr>Poppins Bold</vt:lpstr>
      <vt:lpstr>Calibri</vt:lpstr>
      <vt:lpstr>Aileron Bold</vt:lpstr>
      <vt:lpstr>Segoe UI Semilight</vt:lpstr>
      <vt:lpstr>Poppins Semi-Bold</vt:lpstr>
      <vt:lpstr>Arial</vt:lpstr>
      <vt:lpstr>Poppins Medium Bold</vt:lpstr>
      <vt:lpstr>WinCC_flexible_smart</vt:lpstr>
      <vt:lpstr>Poppins Medium</vt:lpstr>
      <vt:lpstr>微软雅黑</vt:lpstr>
      <vt:lpstr>Arial Unicode MS</vt:lpstr>
      <vt:lpstr>Calibri</vt:lpstr>
      <vt:lpstr>等线</vt:lpstr>
      <vt:lpstr>Times New Roman</vt:lpstr>
      <vt:lpstr>HarmonyOS Sans SC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WECON INVERTER PRESENTATION SEMINAR 2024</dc:title>
  <dc:creator/>
  <cp:lastModifiedBy>WPS_1647913682</cp:lastModifiedBy>
  <cp:revision>32</cp:revision>
  <dcterms:created xsi:type="dcterms:W3CDTF">2006-08-16T00:00:00Z</dcterms:created>
  <dcterms:modified xsi:type="dcterms:W3CDTF">2025-04-10T06:51:55Z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2F720819B529402B8030D8DC5C077231_13</vt:lpwstr>
  </property>
  <property fmtid="{D5CDD505-2E9C-101B-9397-08002B2CF9AE}" pid="3" name="KSOProductBuildVer">
    <vt:lpwstr>2052-12.1.0.20784</vt:lpwstr>
  </property>
</Properties>
</file>